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2" r:id="rId2"/>
    <p:sldId id="367" r:id="rId3"/>
    <p:sldId id="366" r:id="rId4"/>
    <p:sldId id="368" r:id="rId5"/>
    <p:sldId id="369" r:id="rId6"/>
    <p:sldId id="370" r:id="rId7"/>
    <p:sldId id="371" r:id="rId8"/>
    <p:sldId id="372" r:id="rId9"/>
    <p:sldId id="373" r:id="rId10"/>
    <p:sldId id="374" r:id="rId11"/>
    <p:sldId id="375" r:id="rId12"/>
  </p:sldIdLst>
  <p:sldSz cx="9906000" cy="6858000" type="A4"/>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247">
          <p15:clr>
            <a:srgbClr val="A4A3A4"/>
          </p15:clr>
        </p15:guide>
        <p15:guide id="2" pos="26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iver Bettis" initials="OB" lastIdx="1" clrIdx="0">
    <p:extLst>
      <p:ext uri="{19B8F6BF-5375-455C-9EA6-DF929625EA0E}">
        <p15:presenceInfo xmlns:p15="http://schemas.microsoft.com/office/powerpoint/2012/main" userId="a3379c1519d5874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F5079"/>
    <a:srgbClr val="E9458C"/>
    <a:srgbClr val="000000"/>
    <a:srgbClr val="79A32A"/>
    <a:srgbClr val="008452"/>
    <a:srgbClr val="11B3A2"/>
    <a:srgbClr val="009CC8"/>
    <a:srgbClr val="7CB3E1"/>
    <a:srgbClr val="8076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24" autoAdjust="0"/>
    <p:restoredTop sz="94660"/>
  </p:normalViewPr>
  <p:slideViewPr>
    <p:cSldViewPr showGuides="1">
      <p:cViewPr varScale="1">
        <p:scale>
          <a:sx n="80" d="100"/>
          <a:sy n="80" d="100"/>
        </p:scale>
        <p:origin x="786" y="78"/>
      </p:cViewPr>
      <p:guideLst>
        <p:guide orient="horz" pos="4247"/>
        <p:guide pos="2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4" d="100"/>
          <a:sy n="54" d="100"/>
        </p:scale>
        <p:origin x="23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7172"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C75E569-FA29-4591-9ED9-413A86DC2D18}" type="slidenum">
              <a:rPr lang="en-GB"/>
              <a:pPr/>
              <a:t>‹#›</a:t>
            </a:fld>
            <a:endParaRPr lang="en-GB"/>
          </a:p>
        </p:txBody>
      </p:sp>
    </p:spTree>
    <p:extLst>
      <p:ext uri="{BB962C8B-B14F-4D97-AF65-F5344CB8AC3E}">
        <p14:creationId xmlns:p14="http://schemas.microsoft.com/office/powerpoint/2010/main" val="16824832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B51D0F3-B938-4EFA-BA98-0A8F29425B51}" type="slidenum">
              <a:rPr lang="en-US" smtClean="0"/>
              <a:pPr/>
              <a:t>1</a:t>
            </a:fld>
            <a:endParaRPr lang="en-US"/>
          </a:p>
        </p:txBody>
      </p:sp>
    </p:spTree>
    <p:extLst>
      <p:ext uri="{BB962C8B-B14F-4D97-AF65-F5344CB8AC3E}">
        <p14:creationId xmlns:p14="http://schemas.microsoft.com/office/powerpoint/2010/main" val="257982101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13458"/>
        </a:solidFill>
        <a:effectLst/>
      </p:bgPr>
    </p:bg>
    <p:spTree>
      <p:nvGrpSpPr>
        <p:cNvPr id="1" name=""/>
        <p:cNvGrpSpPr/>
        <p:nvPr/>
      </p:nvGrpSpPr>
      <p:grpSpPr>
        <a:xfrm>
          <a:off x="0" y="0"/>
          <a:ext cx="0" cy="0"/>
          <a:chOff x="0" y="0"/>
          <a:chExt cx="0" cy="0"/>
        </a:xfrm>
      </p:grpSpPr>
      <p:pic>
        <p:nvPicPr>
          <p:cNvPr id="11" name="Picture 4" descr="E:\Pants Work\Current Work\Actuaries 2011\IFOA Rebrand 2012\PowerPoint\blue_crest.png"/>
          <p:cNvPicPr>
            <a:picLocks noChangeAspect="1" noChangeArrowheads="1"/>
          </p:cNvPicPr>
          <p:nvPr userDrawn="1"/>
        </p:nvPicPr>
        <p:blipFill>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5457056" y="2116263"/>
            <a:ext cx="4264471" cy="4488917"/>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428229" y="2133601"/>
            <a:ext cx="8413203" cy="1295399"/>
          </a:xfrm>
        </p:spPr>
        <p:txBody>
          <a:bodyPr anchor="t"/>
          <a:lstStyle>
            <a:lvl1pPr>
              <a:defRPr sz="3600" b="1"/>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bg1"/>
                </a:solidFill>
              </a:defRPr>
            </a:lvl1pPr>
          </a:lstStyle>
          <a:p>
            <a:pPr lvl="0"/>
            <a:r>
              <a:rPr lang="en-US" noProof="0"/>
              <a:t>Click to edit Master subtitle style</a:t>
            </a:r>
            <a:endParaRPr lang="en-GB" noProof="0" dirty="0"/>
          </a:p>
        </p:txBody>
      </p:sp>
      <p:sp>
        <p:nvSpPr>
          <p:cNvPr id="3076" name="Rectangle 4"/>
          <p:cNvSpPr>
            <a:spLocks noGrp="1" noChangeArrowheads="1"/>
          </p:cNvSpPr>
          <p:nvPr>
            <p:ph type="dt" sz="half" idx="2"/>
          </p:nvPr>
        </p:nvSpPr>
        <p:spPr>
          <a:xfrm>
            <a:off x="428229" y="6410325"/>
            <a:ext cx="2378471" cy="331788"/>
          </a:xfrm>
        </p:spPr>
        <p:txBody>
          <a:bodyPr/>
          <a:lstStyle>
            <a:lvl1pPr>
              <a:defRPr>
                <a:solidFill>
                  <a:schemeClr val="bg1"/>
                </a:solidFill>
              </a:defRPr>
            </a:lvl1pPr>
          </a:lstStyle>
          <a:p>
            <a:fld id="{1744C141-B97D-4979-AB76-E8E6AB76C28B}" type="datetime4">
              <a:rPr lang="en-GB"/>
              <a:pPr/>
              <a:t>3 December 2019</a:t>
            </a:fld>
            <a:endParaRPr lang="en-GB"/>
          </a:p>
        </p:txBody>
      </p:sp>
      <p:pic>
        <p:nvPicPr>
          <p:cNvPr id="10" name="Picture 4" descr="E:\Pants Work\Current Work\Actuaries 2011\Logos all\IFOA Logo\Lanscape - Standard\WMF logos\IFOA_logo_L_RGB_WO_text.wmf"/>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58249" y="260350"/>
            <a:ext cx="2560490" cy="10423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Pr>
        <a:solidFill>
          <a:srgbClr val="113458"/>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6901035" cy="1295399"/>
          </a:xfrm>
        </p:spPr>
        <p:txBody>
          <a:bodyPr anchor="t"/>
          <a:lstStyle>
            <a:lvl1pPr>
              <a:defRPr sz="3600" b="1"/>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bg1"/>
                </a:solidFill>
              </a:defRPr>
            </a:lvl1pPr>
          </a:lstStyle>
          <a:p>
            <a:pPr lvl="0"/>
            <a:r>
              <a:rPr lang="en-US" noProof="0"/>
              <a:t>Click to edit Master subtitle style</a:t>
            </a:r>
            <a:endParaRPr lang="en-GB" noProof="0" dirty="0"/>
          </a:p>
        </p:txBody>
      </p:sp>
      <p:sp>
        <p:nvSpPr>
          <p:cNvPr id="3076" name="Rectangle 4"/>
          <p:cNvSpPr>
            <a:spLocks noGrp="1" noChangeArrowheads="1"/>
          </p:cNvSpPr>
          <p:nvPr>
            <p:ph type="dt" sz="half" idx="2"/>
          </p:nvPr>
        </p:nvSpPr>
        <p:spPr>
          <a:xfrm>
            <a:off x="428229" y="6410325"/>
            <a:ext cx="2378471" cy="331788"/>
          </a:xfrm>
        </p:spPr>
        <p:txBody>
          <a:bodyPr/>
          <a:lstStyle>
            <a:lvl1pPr>
              <a:defRPr>
                <a:solidFill>
                  <a:schemeClr val="bg1"/>
                </a:solidFill>
              </a:defRPr>
            </a:lvl1pPr>
          </a:lstStyle>
          <a:p>
            <a:fld id="{1744C141-B97D-4979-AB76-E8E6AB76C28B}" type="datetime4">
              <a:rPr lang="en-GB"/>
              <a:pPr/>
              <a:t>3 December 2019</a:t>
            </a:fld>
            <a:endParaRPr lang="en-GB"/>
          </a:p>
        </p:txBody>
      </p:sp>
      <p:pic>
        <p:nvPicPr>
          <p:cNvPr id="10" name="Picture 4" descr="E:\Pants Work\Current Work\Actuaries 2011\Logos all\IFOA Logo\Lanscape - Standard\WMF logos\IFOA_logo_L_RGB_WO_text.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8249" y="260350"/>
            <a:ext cx="2560490" cy="104231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userDrawn="1"/>
        </p:nvGrpSpPr>
        <p:grpSpPr>
          <a:xfrm>
            <a:off x="7905328" y="493473"/>
            <a:ext cx="1656184" cy="631271"/>
            <a:chOff x="7905328" y="493473"/>
            <a:chExt cx="1656184" cy="631271"/>
          </a:xfrm>
        </p:grpSpPr>
        <p:sp>
          <p:nvSpPr>
            <p:cNvPr id="2" name="Oval 1"/>
            <p:cNvSpPr/>
            <p:nvPr userDrawn="1"/>
          </p:nvSpPr>
          <p:spPr>
            <a:xfrm>
              <a:off x="7905328" y="493473"/>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userDrawn="1"/>
          </p:nvSpPr>
          <p:spPr>
            <a:xfrm>
              <a:off x="8553400" y="539969"/>
              <a:ext cx="1008112" cy="584775"/>
            </a:xfrm>
            <a:prstGeom prst="rect">
              <a:avLst/>
            </a:prstGeom>
            <a:noFill/>
          </p:spPr>
          <p:txBody>
            <a:bodyPr wrap="square" rtlCol="0">
              <a:spAutoFit/>
            </a:bodyPr>
            <a:lstStyle/>
            <a:p>
              <a:r>
                <a:rPr lang="en-GB" sz="1600" dirty="0">
                  <a:solidFill>
                    <a:schemeClr val="bg1"/>
                  </a:solidFill>
                </a:rPr>
                <a:t>Partner</a:t>
              </a:r>
            </a:p>
            <a:p>
              <a:r>
                <a:rPr lang="en-GB" sz="1600" dirty="0">
                  <a:solidFill>
                    <a:schemeClr val="bg1"/>
                  </a:solidFill>
                </a:rPr>
                <a:t>Logo</a:t>
              </a:r>
            </a:p>
          </p:txBody>
        </p:sp>
      </p:grpSp>
      <p:grpSp>
        <p:nvGrpSpPr>
          <p:cNvPr id="5" name="Group 4"/>
          <p:cNvGrpSpPr/>
          <p:nvPr userDrawn="1"/>
        </p:nvGrpSpPr>
        <p:grpSpPr>
          <a:xfrm>
            <a:off x="7905328" y="1357569"/>
            <a:ext cx="1656184" cy="631271"/>
            <a:chOff x="7905328" y="1357569"/>
            <a:chExt cx="1656184" cy="631271"/>
          </a:xfrm>
        </p:grpSpPr>
        <p:sp>
          <p:nvSpPr>
            <p:cNvPr id="9" name="Oval 8"/>
            <p:cNvSpPr/>
            <p:nvPr userDrawn="1"/>
          </p:nvSpPr>
          <p:spPr>
            <a:xfrm>
              <a:off x="7905328" y="1357569"/>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userDrawn="1"/>
          </p:nvSpPr>
          <p:spPr>
            <a:xfrm>
              <a:off x="8553400" y="1404065"/>
              <a:ext cx="1008112" cy="584775"/>
            </a:xfrm>
            <a:prstGeom prst="rect">
              <a:avLst/>
            </a:prstGeom>
            <a:noFill/>
          </p:spPr>
          <p:txBody>
            <a:bodyPr wrap="square" rtlCol="0">
              <a:spAutoFit/>
            </a:bodyPr>
            <a:lstStyle/>
            <a:p>
              <a:r>
                <a:rPr lang="en-GB" sz="1600" dirty="0">
                  <a:solidFill>
                    <a:schemeClr val="bg1"/>
                  </a:solidFill>
                </a:rPr>
                <a:t>Partner</a:t>
              </a:r>
            </a:p>
            <a:p>
              <a:r>
                <a:rPr lang="en-GB" sz="1600" dirty="0">
                  <a:solidFill>
                    <a:schemeClr val="bg1"/>
                  </a:solidFill>
                </a:rPr>
                <a:t>Logo</a:t>
              </a:r>
            </a:p>
          </p:txBody>
        </p:sp>
      </p:grpSp>
    </p:spTree>
    <p:extLst>
      <p:ext uri="{BB962C8B-B14F-4D97-AF65-F5344CB8AC3E}">
        <p14:creationId xmlns:p14="http://schemas.microsoft.com/office/powerpoint/2010/main" val="1499255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rgbClr val="113458"/>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663784" y="5546036"/>
            <a:ext cx="11214196" cy="959392"/>
            <a:chOff x="-663784" y="5546036"/>
            <a:chExt cx="11214196" cy="959392"/>
          </a:xfrm>
        </p:grpSpPr>
        <p:sp>
          <p:nvSpPr>
            <p:cNvPr id="7" name="TextBox 6"/>
            <p:cNvSpPr txBox="1"/>
            <p:nvPr userDrawn="1"/>
          </p:nvSpPr>
          <p:spPr>
            <a:xfrm rot="-2700000">
              <a:off x="521642" y="6074541"/>
              <a:ext cx="1314784" cy="430887"/>
            </a:xfrm>
            <a:prstGeom prst="rect">
              <a:avLst/>
            </a:prstGeom>
            <a:noFill/>
          </p:spPr>
          <p:txBody>
            <a:bodyPr wrap="none" rtlCol="0">
              <a:spAutoFit/>
            </a:bodyPr>
            <a:lstStyle/>
            <a:p>
              <a:r>
                <a:rPr lang="en-GB" sz="2200" dirty="0">
                  <a:solidFill>
                    <a:schemeClr val="accent3">
                      <a:lumMod val="50000"/>
                    </a:schemeClr>
                  </a:solidFill>
                </a:rPr>
                <a:t>Progress</a:t>
              </a:r>
            </a:p>
          </p:txBody>
        </p:sp>
        <p:sp>
          <p:nvSpPr>
            <p:cNvPr id="8" name="TextBox 7"/>
            <p:cNvSpPr txBox="1"/>
            <p:nvPr userDrawn="1"/>
          </p:nvSpPr>
          <p:spPr>
            <a:xfrm rot="-2700000">
              <a:off x="989622" y="6024208"/>
              <a:ext cx="1612942" cy="430887"/>
            </a:xfrm>
            <a:prstGeom prst="rect">
              <a:avLst/>
            </a:prstGeom>
            <a:noFill/>
          </p:spPr>
          <p:txBody>
            <a:bodyPr wrap="none" rtlCol="0">
              <a:spAutoFit/>
            </a:bodyPr>
            <a:lstStyle/>
            <a:p>
              <a:r>
                <a:rPr lang="en-GB" sz="2200" dirty="0">
                  <a:solidFill>
                    <a:schemeClr val="accent3">
                      <a:lumMod val="50000"/>
                    </a:schemeClr>
                  </a:solidFill>
                </a:rPr>
                <a:t>Community</a:t>
              </a:r>
            </a:p>
          </p:txBody>
        </p:sp>
        <p:sp>
          <p:nvSpPr>
            <p:cNvPr id="9" name="TextBox 8"/>
            <p:cNvSpPr txBox="1"/>
            <p:nvPr userDrawn="1"/>
          </p:nvSpPr>
          <p:spPr>
            <a:xfrm rot="-2700000">
              <a:off x="1416660" y="5646703"/>
              <a:ext cx="2632452" cy="430887"/>
            </a:xfrm>
            <a:prstGeom prst="rect">
              <a:avLst/>
            </a:prstGeom>
            <a:noFill/>
          </p:spPr>
          <p:txBody>
            <a:bodyPr wrap="none" rtlCol="0">
              <a:spAutoFit/>
            </a:bodyPr>
            <a:lstStyle/>
            <a:p>
              <a:r>
                <a:rPr lang="en-GB" sz="2200" dirty="0">
                  <a:solidFill>
                    <a:schemeClr val="accent3">
                      <a:lumMod val="50000"/>
                    </a:schemeClr>
                  </a:solidFill>
                </a:rPr>
                <a:t>Sessional Meetings</a:t>
              </a:r>
            </a:p>
          </p:txBody>
        </p:sp>
        <p:sp>
          <p:nvSpPr>
            <p:cNvPr id="11" name="TextBox 10"/>
            <p:cNvSpPr txBox="1"/>
            <p:nvPr userDrawn="1"/>
          </p:nvSpPr>
          <p:spPr>
            <a:xfrm rot="-2700000">
              <a:off x="2155809" y="6024206"/>
              <a:ext cx="1439818" cy="430887"/>
            </a:xfrm>
            <a:prstGeom prst="rect">
              <a:avLst/>
            </a:prstGeom>
            <a:noFill/>
          </p:spPr>
          <p:txBody>
            <a:bodyPr wrap="none" rtlCol="0">
              <a:spAutoFit/>
            </a:bodyPr>
            <a:lstStyle/>
            <a:p>
              <a:r>
                <a:rPr lang="en-GB" sz="2200" dirty="0">
                  <a:solidFill>
                    <a:schemeClr val="accent3">
                      <a:lumMod val="50000"/>
                    </a:schemeClr>
                  </a:solidFill>
                </a:rPr>
                <a:t>Education</a:t>
              </a:r>
            </a:p>
          </p:txBody>
        </p:sp>
        <p:sp>
          <p:nvSpPr>
            <p:cNvPr id="12" name="TextBox 11"/>
            <p:cNvSpPr txBox="1"/>
            <p:nvPr userDrawn="1"/>
          </p:nvSpPr>
          <p:spPr>
            <a:xfrm rot="-2700000">
              <a:off x="2587673" y="5797705"/>
              <a:ext cx="2141677" cy="430887"/>
            </a:xfrm>
            <a:prstGeom prst="rect">
              <a:avLst/>
            </a:prstGeom>
            <a:noFill/>
          </p:spPr>
          <p:txBody>
            <a:bodyPr wrap="none" rtlCol="0">
              <a:spAutoFit/>
            </a:bodyPr>
            <a:lstStyle/>
            <a:p>
              <a:pPr algn="l"/>
              <a:r>
                <a:rPr lang="en-GB" sz="2200" dirty="0">
                  <a:solidFill>
                    <a:schemeClr val="accent3">
                      <a:lumMod val="50000"/>
                    </a:schemeClr>
                  </a:solidFill>
                </a:rPr>
                <a:t>Working parties</a:t>
              </a:r>
            </a:p>
          </p:txBody>
        </p:sp>
        <p:sp>
          <p:nvSpPr>
            <p:cNvPr id="13" name="TextBox 12"/>
            <p:cNvSpPr txBox="1"/>
            <p:nvPr userDrawn="1"/>
          </p:nvSpPr>
          <p:spPr>
            <a:xfrm rot="-2700000">
              <a:off x="3238954" y="5948709"/>
              <a:ext cx="1754455" cy="430887"/>
            </a:xfrm>
            <a:prstGeom prst="rect">
              <a:avLst/>
            </a:prstGeom>
            <a:noFill/>
          </p:spPr>
          <p:txBody>
            <a:bodyPr wrap="none" rtlCol="0">
              <a:spAutoFit/>
            </a:bodyPr>
            <a:lstStyle/>
            <a:p>
              <a:r>
                <a:rPr lang="en-GB" sz="2200" dirty="0">
                  <a:solidFill>
                    <a:schemeClr val="accent3">
                      <a:lumMod val="50000"/>
                    </a:schemeClr>
                  </a:solidFill>
                </a:rPr>
                <a:t>Volunteering</a:t>
              </a:r>
            </a:p>
          </p:txBody>
        </p:sp>
        <p:sp>
          <p:nvSpPr>
            <p:cNvPr id="14" name="TextBox 13"/>
            <p:cNvSpPr txBox="1"/>
            <p:nvPr userDrawn="1"/>
          </p:nvSpPr>
          <p:spPr>
            <a:xfrm rot="-2700000">
              <a:off x="3898857" y="6040986"/>
              <a:ext cx="1393330" cy="430887"/>
            </a:xfrm>
            <a:prstGeom prst="rect">
              <a:avLst/>
            </a:prstGeom>
            <a:noFill/>
          </p:spPr>
          <p:txBody>
            <a:bodyPr wrap="none" rtlCol="0">
              <a:spAutoFit/>
            </a:bodyPr>
            <a:lstStyle/>
            <a:p>
              <a:r>
                <a:rPr lang="en-GB" sz="2200" dirty="0">
                  <a:solidFill>
                    <a:schemeClr val="accent3">
                      <a:lumMod val="50000"/>
                    </a:schemeClr>
                  </a:solidFill>
                </a:rPr>
                <a:t>Research</a:t>
              </a:r>
            </a:p>
          </p:txBody>
        </p:sp>
        <p:sp>
          <p:nvSpPr>
            <p:cNvPr id="15" name="TextBox 14"/>
            <p:cNvSpPr txBox="1"/>
            <p:nvPr userDrawn="1"/>
          </p:nvSpPr>
          <p:spPr>
            <a:xfrm rot="-2700000">
              <a:off x="4293259" y="5680258"/>
              <a:ext cx="2492990" cy="430887"/>
            </a:xfrm>
            <a:prstGeom prst="rect">
              <a:avLst/>
            </a:prstGeom>
            <a:noFill/>
          </p:spPr>
          <p:txBody>
            <a:bodyPr wrap="none" rtlCol="0">
              <a:spAutoFit/>
            </a:bodyPr>
            <a:lstStyle/>
            <a:p>
              <a:r>
                <a:rPr lang="en-GB" sz="2200" dirty="0">
                  <a:solidFill>
                    <a:schemeClr val="accent3">
                      <a:lumMod val="50000"/>
                    </a:schemeClr>
                  </a:solidFill>
                </a:rPr>
                <a:t>Shaping</a:t>
              </a:r>
              <a:r>
                <a:rPr lang="en-GB" sz="2200" baseline="0" dirty="0">
                  <a:solidFill>
                    <a:schemeClr val="accent3">
                      <a:lumMod val="50000"/>
                    </a:schemeClr>
                  </a:solidFill>
                </a:rPr>
                <a:t> the future</a:t>
              </a:r>
              <a:endParaRPr lang="en-GB" sz="2200" dirty="0">
                <a:solidFill>
                  <a:schemeClr val="accent3">
                    <a:lumMod val="50000"/>
                  </a:schemeClr>
                </a:solidFill>
              </a:endParaRPr>
            </a:p>
          </p:txBody>
        </p:sp>
        <p:sp>
          <p:nvSpPr>
            <p:cNvPr id="16" name="TextBox 15"/>
            <p:cNvSpPr txBox="1"/>
            <p:nvPr userDrawn="1"/>
          </p:nvSpPr>
          <p:spPr>
            <a:xfrm rot="-2700000">
              <a:off x="5027083" y="5960094"/>
              <a:ext cx="1596912" cy="430887"/>
            </a:xfrm>
            <a:prstGeom prst="rect">
              <a:avLst/>
            </a:prstGeom>
            <a:noFill/>
          </p:spPr>
          <p:txBody>
            <a:bodyPr wrap="none" rtlCol="0">
              <a:spAutoFit/>
            </a:bodyPr>
            <a:lstStyle/>
            <a:p>
              <a:r>
                <a:rPr lang="en-GB" sz="2200" dirty="0">
                  <a:solidFill>
                    <a:schemeClr val="accent3">
                      <a:lumMod val="50000"/>
                    </a:schemeClr>
                  </a:solidFill>
                </a:rPr>
                <a:t>Networking</a:t>
              </a:r>
            </a:p>
          </p:txBody>
        </p:sp>
        <p:sp>
          <p:nvSpPr>
            <p:cNvPr id="17" name="TextBox 16"/>
            <p:cNvSpPr txBox="1"/>
            <p:nvPr userDrawn="1"/>
          </p:nvSpPr>
          <p:spPr>
            <a:xfrm rot="-2700000">
              <a:off x="5390230" y="5565807"/>
              <a:ext cx="2759089" cy="430887"/>
            </a:xfrm>
            <a:prstGeom prst="rect">
              <a:avLst/>
            </a:prstGeom>
            <a:noFill/>
          </p:spPr>
          <p:txBody>
            <a:bodyPr wrap="none" rtlCol="0">
              <a:spAutoFit/>
            </a:bodyPr>
            <a:lstStyle/>
            <a:p>
              <a:r>
                <a:rPr lang="en-GB" sz="2200" dirty="0">
                  <a:solidFill>
                    <a:schemeClr val="accent3">
                      <a:lumMod val="50000"/>
                    </a:schemeClr>
                  </a:solidFill>
                </a:rPr>
                <a:t>Professional</a:t>
              </a:r>
              <a:r>
                <a:rPr lang="en-GB" sz="2200" baseline="0" dirty="0">
                  <a:solidFill>
                    <a:schemeClr val="accent3">
                      <a:lumMod val="50000"/>
                    </a:schemeClr>
                  </a:solidFill>
                </a:rPr>
                <a:t> support</a:t>
              </a:r>
              <a:endParaRPr lang="en-GB" sz="2200" dirty="0">
                <a:solidFill>
                  <a:schemeClr val="accent3">
                    <a:lumMod val="50000"/>
                  </a:schemeClr>
                </a:solidFill>
              </a:endParaRPr>
            </a:p>
          </p:txBody>
        </p:sp>
        <p:sp>
          <p:nvSpPr>
            <p:cNvPr id="18" name="TextBox 17"/>
            <p:cNvSpPr txBox="1"/>
            <p:nvPr userDrawn="1"/>
          </p:nvSpPr>
          <p:spPr>
            <a:xfrm rot="-2700000">
              <a:off x="6017374" y="5641309"/>
              <a:ext cx="2539478" cy="430887"/>
            </a:xfrm>
            <a:prstGeom prst="rect">
              <a:avLst/>
            </a:prstGeom>
            <a:noFill/>
          </p:spPr>
          <p:txBody>
            <a:bodyPr wrap="none" rtlCol="0">
              <a:spAutoFit/>
            </a:bodyPr>
            <a:lstStyle/>
            <a:p>
              <a:r>
                <a:rPr lang="en-GB" sz="2200" dirty="0">
                  <a:solidFill>
                    <a:schemeClr val="accent3">
                      <a:lumMod val="50000"/>
                    </a:schemeClr>
                  </a:solidFill>
                </a:rPr>
                <a:t>Enterprise and risk</a:t>
              </a:r>
            </a:p>
          </p:txBody>
        </p:sp>
        <p:sp>
          <p:nvSpPr>
            <p:cNvPr id="19" name="TextBox 18"/>
            <p:cNvSpPr txBox="1"/>
            <p:nvPr userDrawn="1"/>
          </p:nvSpPr>
          <p:spPr>
            <a:xfrm rot="-2700000">
              <a:off x="6634158" y="5767143"/>
              <a:ext cx="2178802" cy="430887"/>
            </a:xfrm>
            <a:prstGeom prst="rect">
              <a:avLst/>
            </a:prstGeom>
            <a:noFill/>
          </p:spPr>
          <p:txBody>
            <a:bodyPr wrap="none" rtlCol="0">
              <a:spAutoFit/>
            </a:bodyPr>
            <a:lstStyle/>
            <a:p>
              <a:r>
                <a:rPr lang="en-GB" sz="2200" dirty="0">
                  <a:solidFill>
                    <a:schemeClr val="accent3">
                      <a:lumMod val="50000"/>
                    </a:schemeClr>
                  </a:solidFill>
                </a:rPr>
                <a:t>Learned</a:t>
              </a:r>
              <a:r>
                <a:rPr lang="en-GB" sz="2200" baseline="0" dirty="0">
                  <a:solidFill>
                    <a:schemeClr val="accent3">
                      <a:lumMod val="50000"/>
                    </a:schemeClr>
                  </a:solidFill>
                </a:rPr>
                <a:t> society</a:t>
              </a:r>
              <a:endParaRPr lang="en-GB" sz="2200" dirty="0">
                <a:solidFill>
                  <a:schemeClr val="accent3">
                    <a:lumMod val="50000"/>
                  </a:schemeClr>
                </a:solidFill>
              </a:endParaRPr>
            </a:p>
          </p:txBody>
        </p:sp>
        <p:sp>
          <p:nvSpPr>
            <p:cNvPr id="20" name="TextBox 19"/>
            <p:cNvSpPr txBox="1"/>
            <p:nvPr userDrawn="1"/>
          </p:nvSpPr>
          <p:spPr>
            <a:xfrm rot="-2700000">
              <a:off x="7230849" y="5993647"/>
              <a:ext cx="1645002" cy="430887"/>
            </a:xfrm>
            <a:prstGeom prst="rect">
              <a:avLst/>
            </a:prstGeom>
            <a:noFill/>
          </p:spPr>
          <p:txBody>
            <a:bodyPr wrap="none" rtlCol="0">
              <a:spAutoFit/>
            </a:bodyPr>
            <a:lstStyle/>
            <a:p>
              <a:r>
                <a:rPr lang="en-GB" sz="2200" dirty="0">
                  <a:solidFill>
                    <a:schemeClr val="accent3">
                      <a:lumMod val="50000"/>
                    </a:schemeClr>
                  </a:solidFill>
                </a:rPr>
                <a:t>Opportunity</a:t>
              </a:r>
            </a:p>
          </p:txBody>
        </p:sp>
        <p:sp>
          <p:nvSpPr>
            <p:cNvPr id="21" name="TextBox 20"/>
            <p:cNvSpPr txBox="1"/>
            <p:nvPr userDrawn="1"/>
          </p:nvSpPr>
          <p:spPr>
            <a:xfrm rot="-2700000">
              <a:off x="7745744" y="5607753"/>
              <a:ext cx="2587568" cy="430887"/>
            </a:xfrm>
            <a:prstGeom prst="rect">
              <a:avLst/>
            </a:prstGeom>
            <a:noFill/>
          </p:spPr>
          <p:txBody>
            <a:bodyPr wrap="none" rtlCol="0">
              <a:spAutoFit/>
            </a:bodyPr>
            <a:lstStyle/>
            <a:p>
              <a:r>
                <a:rPr lang="en-GB" sz="2200" dirty="0">
                  <a:solidFill>
                    <a:schemeClr val="accent3">
                      <a:lumMod val="50000"/>
                    </a:schemeClr>
                  </a:solidFill>
                </a:rPr>
                <a:t>International profile</a:t>
              </a:r>
            </a:p>
          </p:txBody>
        </p:sp>
        <p:sp>
          <p:nvSpPr>
            <p:cNvPr id="22" name="TextBox 21"/>
            <p:cNvSpPr txBox="1"/>
            <p:nvPr userDrawn="1"/>
          </p:nvSpPr>
          <p:spPr>
            <a:xfrm rot="-2700000">
              <a:off x="8515225" y="6052369"/>
              <a:ext cx="1252266" cy="430887"/>
            </a:xfrm>
            <a:prstGeom prst="rect">
              <a:avLst/>
            </a:prstGeom>
            <a:noFill/>
          </p:spPr>
          <p:txBody>
            <a:bodyPr wrap="none" rtlCol="0">
              <a:spAutoFit/>
            </a:bodyPr>
            <a:lstStyle/>
            <a:p>
              <a:r>
                <a:rPr lang="en-GB" sz="2200" dirty="0">
                  <a:solidFill>
                    <a:schemeClr val="accent3">
                      <a:lumMod val="50000"/>
                    </a:schemeClr>
                  </a:solidFill>
                </a:rPr>
                <a:t>Journals</a:t>
              </a:r>
            </a:p>
          </p:txBody>
        </p:sp>
        <p:sp>
          <p:nvSpPr>
            <p:cNvPr id="23" name="TextBox 22"/>
            <p:cNvSpPr txBox="1"/>
            <p:nvPr userDrawn="1"/>
          </p:nvSpPr>
          <p:spPr>
            <a:xfrm rot="-2700000">
              <a:off x="8999988" y="6002036"/>
              <a:ext cx="1550424" cy="430887"/>
            </a:xfrm>
            <a:prstGeom prst="rect">
              <a:avLst/>
            </a:prstGeom>
            <a:noFill/>
          </p:spPr>
          <p:txBody>
            <a:bodyPr wrap="none" rtlCol="0">
              <a:spAutoFit/>
            </a:bodyPr>
            <a:lstStyle/>
            <a:p>
              <a:r>
                <a:rPr lang="en-GB" sz="2200" dirty="0">
                  <a:solidFill>
                    <a:schemeClr val="accent3">
                      <a:lumMod val="50000"/>
                    </a:schemeClr>
                  </a:solidFill>
                </a:rPr>
                <a:t>Supporting</a:t>
              </a:r>
            </a:p>
          </p:txBody>
        </p:sp>
        <p:sp>
          <p:nvSpPr>
            <p:cNvPr id="24" name="TextBox 23"/>
            <p:cNvSpPr txBox="1"/>
            <p:nvPr userDrawn="1"/>
          </p:nvSpPr>
          <p:spPr>
            <a:xfrm rot="-2700000">
              <a:off x="-663784" y="5546036"/>
              <a:ext cx="1361270" cy="430887"/>
            </a:xfrm>
            <a:prstGeom prst="rect">
              <a:avLst/>
            </a:prstGeom>
            <a:noFill/>
          </p:spPr>
          <p:txBody>
            <a:bodyPr wrap="none" rtlCol="0">
              <a:spAutoFit/>
            </a:bodyPr>
            <a:lstStyle/>
            <a:p>
              <a:r>
                <a:rPr lang="en-GB" sz="2200" dirty="0">
                  <a:solidFill>
                    <a:schemeClr val="accent3">
                      <a:lumMod val="50000"/>
                    </a:schemeClr>
                  </a:solidFill>
                </a:rPr>
                <a:t>Expertise</a:t>
              </a:r>
            </a:p>
          </p:txBody>
        </p:sp>
        <p:sp>
          <p:nvSpPr>
            <p:cNvPr id="25" name="TextBox 24"/>
            <p:cNvSpPr txBox="1"/>
            <p:nvPr userDrawn="1"/>
          </p:nvSpPr>
          <p:spPr>
            <a:xfrm rot="-2700000">
              <a:off x="-612202" y="5873207"/>
              <a:ext cx="1754006" cy="430887"/>
            </a:xfrm>
            <a:prstGeom prst="rect">
              <a:avLst/>
            </a:prstGeom>
            <a:noFill/>
          </p:spPr>
          <p:txBody>
            <a:bodyPr wrap="none" rtlCol="0">
              <a:spAutoFit/>
            </a:bodyPr>
            <a:lstStyle/>
            <a:p>
              <a:r>
                <a:rPr lang="en-GB" sz="2200" dirty="0">
                  <a:solidFill>
                    <a:schemeClr val="accent3">
                      <a:lumMod val="50000"/>
                    </a:schemeClr>
                  </a:solidFill>
                </a:rPr>
                <a:t>Sponsorship</a:t>
              </a:r>
            </a:p>
          </p:txBody>
        </p:sp>
        <p:sp>
          <p:nvSpPr>
            <p:cNvPr id="26" name="TextBox 25"/>
            <p:cNvSpPr txBox="1"/>
            <p:nvPr userDrawn="1"/>
          </p:nvSpPr>
          <p:spPr>
            <a:xfrm rot="-2700000">
              <a:off x="-251213" y="5655092"/>
              <a:ext cx="2603598" cy="430887"/>
            </a:xfrm>
            <a:prstGeom prst="rect">
              <a:avLst/>
            </a:prstGeom>
            <a:noFill/>
          </p:spPr>
          <p:txBody>
            <a:bodyPr wrap="none" rtlCol="0">
              <a:spAutoFit/>
            </a:bodyPr>
            <a:lstStyle/>
            <a:p>
              <a:r>
                <a:rPr lang="en-GB" sz="2200" dirty="0">
                  <a:solidFill>
                    <a:schemeClr val="accent3">
                      <a:lumMod val="50000"/>
                    </a:schemeClr>
                  </a:solidFill>
                </a:rPr>
                <a:t>Thought leadership</a:t>
              </a:r>
            </a:p>
          </p:txBody>
        </p:sp>
      </p:grpSp>
      <p:sp>
        <p:nvSpPr>
          <p:cNvPr id="3074" name="Rectangle 2"/>
          <p:cNvSpPr>
            <a:spLocks noGrp="1" noChangeArrowheads="1"/>
          </p:cNvSpPr>
          <p:nvPr>
            <p:ph type="ctrTitle"/>
          </p:nvPr>
        </p:nvSpPr>
        <p:spPr>
          <a:xfrm>
            <a:off x="428229" y="2133601"/>
            <a:ext cx="7723584" cy="1295399"/>
          </a:xfrm>
        </p:spPr>
        <p:txBody>
          <a:bodyPr anchor="t"/>
          <a:lstStyle>
            <a:lvl1pPr>
              <a:defRPr sz="3600"/>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bg1"/>
                </a:solidFill>
              </a:defRPr>
            </a:lvl1pPr>
          </a:lstStyle>
          <a:p>
            <a:pPr lvl="0"/>
            <a:r>
              <a:rPr lang="en-US" noProof="0"/>
              <a:t>Click to edit Master subtitle style</a:t>
            </a:r>
            <a:endParaRPr lang="en-GB" noProof="0" dirty="0"/>
          </a:p>
        </p:txBody>
      </p:sp>
      <p:sp>
        <p:nvSpPr>
          <p:cNvPr id="3076" name="Rectangle 4"/>
          <p:cNvSpPr>
            <a:spLocks noGrp="1" noChangeArrowheads="1"/>
          </p:cNvSpPr>
          <p:nvPr>
            <p:ph type="dt" sz="half" idx="2"/>
          </p:nvPr>
        </p:nvSpPr>
        <p:spPr>
          <a:xfrm>
            <a:off x="428229" y="6410325"/>
            <a:ext cx="2378471" cy="331788"/>
          </a:xfrm>
        </p:spPr>
        <p:txBody>
          <a:bodyPr/>
          <a:lstStyle>
            <a:lvl1pPr>
              <a:defRPr>
                <a:solidFill>
                  <a:schemeClr val="bg1"/>
                </a:solidFill>
              </a:defRPr>
            </a:lvl1pPr>
          </a:lstStyle>
          <a:p>
            <a:fld id="{1744C141-B97D-4979-AB76-E8E6AB76C28B}" type="datetime4">
              <a:rPr lang="en-GB"/>
              <a:pPr/>
              <a:t>3 December 2019</a:t>
            </a:fld>
            <a:endParaRPr lang="en-GB"/>
          </a:p>
        </p:txBody>
      </p:sp>
      <p:pic>
        <p:nvPicPr>
          <p:cNvPr id="10" name="Picture 4" descr="E:\Pants Work\Current Work\Actuaries 2011\Logos all\IFOA Logo\Lanscape - Standard\WMF logos\IFOA_logo_L_RGB_WO_text.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8249" y="260350"/>
            <a:ext cx="2560490" cy="1042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919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8118044" cy="1295399"/>
          </a:xfrm>
        </p:spPr>
        <p:txBody>
          <a:bodyPr anchor="t"/>
          <a:lstStyle>
            <a:lvl1pPr>
              <a:defRPr sz="3600" b="1"/>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tx1"/>
                </a:solidFill>
              </a:defRPr>
            </a:lvl1pPr>
          </a:lstStyle>
          <a:p>
            <a:pPr lvl="0"/>
            <a:r>
              <a:rPr lang="en-US" noProof="0"/>
              <a:t>Click to edit Master subtitle style</a:t>
            </a:r>
            <a:endParaRPr lang="en-GB" noProof="0"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70585" y="248906"/>
            <a:ext cx="2588603" cy="10537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rot="-2700000">
            <a:off x="521642" y="6074541"/>
            <a:ext cx="1314784" cy="430887"/>
          </a:xfrm>
          <a:prstGeom prst="rect">
            <a:avLst/>
          </a:prstGeom>
          <a:noFill/>
        </p:spPr>
        <p:txBody>
          <a:bodyPr wrap="none" rtlCol="0">
            <a:spAutoFit/>
          </a:bodyPr>
          <a:lstStyle/>
          <a:p>
            <a:r>
              <a:rPr lang="en-GB" sz="2200" dirty="0">
                <a:solidFill>
                  <a:schemeClr val="bg1">
                    <a:lumMod val="75000"/>
                  </a:schemeClr>
                </a:solidFill>
              </a:rPr>
              <a:t>Progress</a:t>
            </a:r>
          </a:p>
        </p:txBody>
      </p:sp>
      <p:sp>
        <p:nvSpPr>
          <p:cNvPr id="11" name="TextBox 10"/>
          <p:cNvSpPr txBox="1"/>
          <p:nvPr userDrawn="1"/>
        </p:nvSpPr>
        <p:spPr>
          <a:xfrm rot="-2700000">
            <a:off x="989622" y="6024208"/>
            <a:ext cx="1612942" cy="430887"/>
          </a:xfrm>
          <a:prstGeom prst="rect">
            <a:avLst/>
          </a:prstGeom>
          <a:noFill/>
        </p:spPr>
        <p:txBody>
          <a:bodyPr wrap="none" rtlCol="0">
            <a:spAutoFit/>
          </a:bodyPr>
          <a:lstStyle/>
          <a:p>
            <a:r>
              <a:rPr lang="en-GB" sz="2200" dirty="0">
                <a:solidFill>
                  <a:schemeClr val="bg1">
                    <a:lumMod val="75000"/>
                  </a:schemeClr>
                </a:solidFill>
              </a:rPr>
              <a:t>Community</a:t>
            </a:r>
          </a:p>
        </p:txBody>
      </p:sp>
      <p:sp>
        <p:nvSpPr>
          <p:cNvPr id="12" name="TextBox 11"/>
          <p:cNvSpPr txBox="1"/>
          <p:nvPr userDrawn="1"/>
        </p:nvSpPr>
        <p:spPr>
          <a:xfrm rot="-2700000">
            <a:off x="1416660" y="5646703"/>
            <a:ext cx="2632452" cy="430887"/>
          </a:xfrm>
          <a:prstGeom prst="rect">
            <a:avLst/>
          </a:prstGeom>
          <a:noFill/>
        </p:spPr>
        <p:txBody>
          <a:bodyPr wrap="none" rtlCol="0">
            <a:spAutoFit/>
          </a:bodyPr>
          <a:lstStyle/>
          <a:p>
            <a:r>
              <a:rPr lang="en-GB" sz="2200" dirty="0">
                <a:solidFill>
                  <a:schemeClr val="bg1">
                    <a:lumMod val="75000"/>
                  </a:schemeClr>
                </a:solidFill>
              </a:rPr>
              <a:t>Sessional Meetings</a:t>
            </a:r>
          </a:p>
        </p:txBody>
      </p:sp>
      <p:sp>
        <p:nvSpPr>
          <p:cNvPr id="13" name="TextBox 12"/>
          <p:cNvSpPr txBox="1"/>
          <p:nvPr userDrawn="1"/>
        </p:nvSpPr>
        <p:spPr>
          <a:xfrm rot="-2700000">
            <a:off x="2155809" y="6024206"/>
            <a:ext cx="1439818" cy="430887"/>
          </a:xfrm>
          <a:prstGeom prst="rect">
            <a:avLst/>
          </a:prstGeom>
          <a:noFill/>
        </p:spPr>
        <p:txBody>
          <a:bodyPr wrap="none" rtlCol="0">
            <a:spAutoFit/>
          </a:bodyPr>
          <a:lstStyle/>
          <a:p>
            <a:r>
              <a:rPr lang="en-GB" sz="2200" dirty="0">
                <a:solidFill>
                  <a:schemeClr val="bg1">
                    <a:lumMod val="75000"/>
                  </a:schemeClr>
                </a:solidFill>
              </a:rPr>
              <a:t>Education</a:t>
            </a:r>
          </a:p>
        </p:txBody>
      </p:sp>
      <p:sp>
        <p:nvSpPr>
          <p:cNvPr id="14" name="TextBox 13"/>
          <p:cNvSpPr txBox="1"/>
          <p:nvPr userDrawn="1"/>
        </p:nvSpPr>
        <p:spPr>
          <a:xfrm rot="-2700000">
            <a:off x="2587673" y="5797705"/>
            <a:ext cx="2141677" cy="430887"/>
          </a:xfrm>
          <a:prstGeom prst="rect">
            <a:avLst/>
          </a:prstGeom>
          <a:noFill/>
        </p:spPr>
        <p:txBody>
          <a:bodyPr wrap="none" rtlCol="0">
            <a:spAutoFit/>
          </a:bodyPr>
          <a:lstStyle/>
          <a:p>
            <a:pPr algn="l"/>
            <a:r>
              <a:rPr lang="en-GB" sz="2200" dirty="0">
                <a:solidFill>
                  <a:schemeClr val="bg1">
                    <a:lumMod val="75000"/>
                  </a:schemeClr>
                </a:solidFill>
              </a:rPr>
              <a:t>Working parties</a:t>
            </a:r>
          </a:p>
        </p:txBody>
      </p:sp>
      <p:sp>
        <p:nvSpPr>
          <p:cNvPr id="15" name="TextBox 14"/>
          <p:cNvSpPr txBox="1"/>
          <p:nvPr userDrawn="1"/>
        </p:nvSpPr>
        <p:spPr>
          <a:xfrm rot="-2700000">
            <a:off x="3238954" y="5948709"/>
            <a:ext cx="1754455" cy="430887"/>
          </a:xfrm>
          <a:prstGeom prst="rect">
            <a:avLst/>
          </a:prstGeom>
          <a:noFill/>
        </p:spPr>
        <p:txBody>
          <a:bodyPr wrap="none" rtlCol="0">
            <a:spAutoFit/>
          </a:bodyPr>
          <a:lstStyle/>
          <a:p>
            <a:r>
              <a:rPr lang="en-GB" sz="2200" dirty="0">
                <a:solidFill>
                  <a:schemeClr val="bg1">
                    <a:lumMod val="75000"/>
                  </a:schemeClr>
                </a:solidFill>
              </a:rPr>
              <a:t>Volunteering</a:t>
            </a:r>
          </a:p>
        </p:txBody>
      </p:sp>
      <p:sp>
        <p:nvSpPr>
          <p:cNvPr id="16" name="TextBox 15"/>
          <p:cNvSpPr txBox="1"/>
          <p:nvPr userDrawn="1"/>
        </p:nvSpPr>
        <p:spPr>
          <a:xfrm rot="-2700000">
            <a:off x="3898857" y="6040986"/>
            <a:ext cx="1393330" cy="430887"/>
          </a:xfrm>
          <a:prstGeom prst="rect">
            <a:avLst/>
          </a:prstGeom>
          <a:noFill/>
        </p:spPr>
        <p:txBody>
          <a:bodyPr wrap="none" rtlCol="0">
            <a:spAutoFit/>
          </a:bodyPr>
          <a:lstStyle/>
          <a:p>
            <a:r>
              <a:rPr lang="en-GB" sz="2200" dirty="0">
                <a:solidFill>
                  <a:schemeClr val="bg1">
                    <a:lumMod val="75000"/>
                  </a:schemeClr>
                </a:solidFill>
              </a:rPr>
              <a:t>Research</a:t>
            </a:r>
          </a:p>
        </p:txBody>
      </p:sp>
      <p:sp>
        <p:nvSpPr>
          <p:cNvPr id="17" name="TextBox 16"/>
          <p:cNvSpPr txBox="1"/>
          <p:nvPr userDrawn="1"/>
        </p:nvSpPr>
        <p:spPr>
          <a:xfrm rot="-2700000">
            <a:off x="4293259" y="5680258"/>
            <a:ext cx="2492990" cy="430887"/>
          </a:xfrm>
          <a:prstGeom prst="rect">
            <a:avLst/>
          </a:prstGeom>
          <a:noFill/>
        </p:spPr>
        <p:txBody>
          <a:bodyPr wrap="none" rtlCol="0">
            <a:spAutoFit/>
          </a:bodyPr>
          <a:lstStyle/>
          <a:p>
            <a:r>
              <a:rPr lang="en-GB" sz="2200" dirty="0">
                <a:solidFill>
                  <a:schemeClr val="bg1">
                    <a:lumMod val="75000"/>
                  </a:schemeClr>
                </a:solidFill>
              </a:rPr>
              <a:t>Shaping</a:t>
            </a:r>
            <a:r>
              <a:rPr lang="en-GB" sz="2200" baseline="0" dirty="0">
                <a:solidFill>
                  <a:schemeClr val="bg1">
                    <a:lumMod val="75000"/>
                  </a:schemeClr>
                </a:solidFill>
              </a:rPr>
              <a:t> the future</a:t>
            </a:r>
            <a:endParaRPr lang="en-GB" sz="2200" dirty="0">
              <a:solidFill>
                <a:schemeClr val="bg1">
                  <a:lumMod val="75000"/>
                </a:schemeClr>
              </a:solidFill>
            </a:endParaRPr>
          </a:p>
        </p:txBody>
      </p:sp>
      <p:sp>
        <p:nvSpPr>
          <p:cNvPr id="18" name="TextBox 17"/>
          <p:cNvSpPr txBox="1"/>
          <p:nvPr userDrawn="1"/>
        </p:nvSpPr>
        <p:spPr>
          <a:xfrm rot="-2700000">
            <a:off x="5027083" y="5960094"/>
            <a:ext cx="1596912" cy="430887"/>
          </a:xfrm>
          <a:prstGeom prst="rect">
            <a:avLst/>
          </a:prstGeom>
          <a:noFill/>
        </p:spPr>
        <p:txBody>
          <a:bodyPr wrap="none" rtlCol="0">
            <a:spAutoFit/>
          </a:bodyPr>
          <a:lstStyle/>
          <a:p>
            <a:r>
              <a:rPr lang="en-GB" sz="2200" dirty="0">
                <a:solidFill>
                  <a:schemeClr val="bg1">
                    <a:lumMod val="75000"/>
                  </a:schemeClr>
                </a:solidFill>
              </a:rPr>
              <a:t>Networking</a:t>
            </a:r>
          </a:p>
        </p:txBody>
      </p:sp>
      <p:sp>
        <p:nvSpPr>
          <p:cNvPr id="19" name="TextBox 18"/>
          <p:cNvSpPr txBox="1"/>
          <p:nvPr userDrawn="1"/>
        </p:nvSpPr>
        <p:spPr>
          <a:xfrm rot="-2700000">
            <a:off x="5390230" y="5565807"/>
            <a:ext cx="2759089" cy="430887"/>
          </a:xfrm>
          <a:prstGeom prst="rect">
            <a:avLst/>
          </a:prstGeom>
          <a:noFill/>
        </p:spPr>
        <p:txBody>
          <a:bodyPr wrap="none" rtlCol="0">
            <a:spAutoFit/>
          </a:bodyPr>
          <a:lstStyle/>
          <a:p>
            <a:r>
              <a:rPr lang="en-GB" sz="2200" dirty="0">
                <a:solidFill>
                  <a:schemeClr val="bg1">
                    <a:lumMod val="75000"/>
                  </a:schemeClr>
                </a:solidFill>
              </a:rPr>
              <a:t>Professional</a:t>
            </a:r>
            <a:r>
              <a:rPr lang="en-GB" sz="2200" baseline="0" dirty="0">
                <a:solidFill>
                  <a:schemeClr val="bg1">
                    <a:lumMod val="75000"/>
                  </a:schemeClr>
                </a:solidFill>
              </a:rPr>
              <a:t> support</a:t>
            </a:r>
            <a:endParaRPr lang="en-GB" sz="2200" dirty="0">
              <a:solidFill>
                <a:schemeClr val="bg1">
                  <a:lumMod val="75000"/>
                </a:schemeClr>
              </a:solidFill>
            </a:endParaRPr>
          </a:p>
        </p:txBody>
      </p:sp>
      <p:sp>
        <p:nvSpPr>
          <p:cNvPr id="20" name="TextBox 19"/>
          <p:cNvSpPr txBox="1"/>
          <p:nvPr userDrawn="1"/>
        </p:nvSpPr>
        <p:spPr>
          <a:xfrm rot="-2700000">
            <a:off x="6017374" y="5641309"/>
            <a:ext cx="2539478" cy="430887"/>
          </a:xfrm>
          <a:prstGeom prst="rect">
            <a:avLst/>
          </a:prstGeom>
          <a:noFill/>
        </p:spPr>
        <p:txBody>
          <a:bodyPr wrap="none" rtlCol="0">
            <a:spAutoFit/>
          </a:bodyPr>
          <a:lstStyle/>
          <a:p>
            <a:r>
              <a:rPr lang="en-GB" sz="2200" dirty="0">
                <a:solidFill>
                  <a:schemeClr val="bg1">
                    <a:lumMod val="75000"/>
                  </a:schemeClr>
                </a:solidFill>
              </a:rPr>
              <a:t>Enterprise and risk</a:t>
            </a:r>
          </a:p>
        </p:txBody>
      </p:sp>
      <p:sp>
        <p:nvSpPr>
          <p:cNvPr id="21" name="TextBox 20"/>
          <p:cNvSpPr txBox="1"/>
          <p:nvPr userDrawn="1"/>
        </p:nvSpPr>
        <p:spPr>
          <a:xfrm rot="-2700000">
            <a:off x="6634158" y="5767143"/>
            <a:ext cx="2178802" cy="430887"/>
          </a:xfrm>
          <a:prstGeom prst="rect">
            <a:avLst/>
          </a:prstGeom>
          <a:noFill/>
        </p:spPr>
        <p:txBody>
          <a:bodyPr wrap="none" rtlCol="0">
            <a:spAutoFit/>
          </a:bodyPr>
          <a:lstStyle/>
          <a:p>
            <a:r>
              <a:rPr lang="en-GB" sz="2200" dirty="0">
                <a:solidFill>
                  <a:schemeClr val="bg1">
                    <a:lumMod val="75000"/>
                  </a:schemeClr>
                </a:solidFill>
              </a:rPr>
              <a:t>Learned</a:t>
            </a:r>
            <a:r>
              <a:rPr lang="en-GB" sz="2200" baseline="0" dirty="0">
                <a:solidFill>
                  <a:schemeClr val="bg1">
                    <a:lumMod val="75000"/>
                  </a:schemeClr>
                </a:solidFill>
              </a:rPr>
              <a:t> society</a:t>
            </a:r>
            <a:endParaRPr lang="en-GB" sz="2200" dirty="0">
              <a:solidFill>
                <a:schemeClr val="bg1">
                  <a:lumMod val="75000"/>
                </a:schemeClr>
              </a:solidFill>
            </a:endParaRPr>
          </a:p>
        </p:txBody>
      </p:sp>
      <p:sp>
        <p:nvSpPr>
          <p:cNvPr id="22" name="TextBox 21"/>
          <p:cNvSpPr txBox="1"/>
          <p:nvPr userDrawn="1"/>
        </p:nvSpPr>
        <p:spPr>
          <a:xfrm rot="-2700000">
            <a:off x="7230849" y="5993647"/>
            <a:ext cx="1645002" cy="430887"/>
          </a:xfrm>
          <a:prstGeom prst="rect">
            <a:avLst/>
          </a:prstGeom>
          <a:noFill/>
        </p:spPr>
        <p:txBody>
          <a:bodyPr wrap="none" rtlCol="0">
            <a:spAutoFit/>
          </a:bodyPr>
          <a:lstStyle/>
          <a:p>
            <a:r>
              <a:rPr lang="en-GB" sz="2200" dirty="0">
                <a:solidFill>
                  <a:schemeClr val="bg1">
                    <a:lumMod val="75000"/>
                  </a:schemeClr>
                </a:solidFill>
              </a:rPr>
              <a:t>Opportunity</a:t>
            </a:r>
          </a:p>
        </p:txBody>
      </p:sp>
      <p:sp>
        <p:nvSpPr>
          <p:cNvPr id="23" name="TextBox 22"/>
          <p:cNvSpPr txBox="1"/>
          <p:nvPr userDrawn="1"/>
        </p:nvSpPr>
        <p:spPr>
          <a:xfrm rot="-2700000">
            <a:off x="7745744" y="5607753"/>
            <a:ext cx="2587568" cy="430887"/>
          </a:xfrm>
          <a:prstGeom prst="rect">
            <a:avLst/>
          </a:prstGeom>
          <a:noFill/>
        </p:spPr>
        <p:txBody>
          <a:bodyPr wrap="none" rtlCol="0">
            <a:spAutoFit/>
          </a:bodyPr>
          <a:lstStyle/>
          <a:p>
            <a:r>
              <a:rPr lang="en-GB" sz="2200" dirty="0">
                <a:solidFill>
                  <a:schemeClr val="bg1">
                    <a:lumMod val="75000"/>
                  </a:schemeClr>
                </a:solidFill>
              </a:rPr>
              <a:t>International profile</a:t>
            </a:r>
          </a:p>
        </p:txBody>
      </p:sp>
      <p:sp>
        <p:nvSpPr>
          <p:cNvPr id="24" name="TextBox 23"/>
          <p:cNvSpPr txBox="1"/>
          <p:nvPr userDrawn="1"/>
        </p:nvSpPr>
        <p:spPr>
          <a:xfrm rot="-2700000">
            <a:off x="8515225" y="6052369"/>
            <a:ext cx="1252266" cy="430887"/>
          </a:xfrm>
          <a:prstGeom prst="rect">
            <a:avLst/>
          </a:prstGeom>
          <a:noFill/>
        </p:spPr>
        <p:txBody>
          <a:bodyPr wrap="none" rtlCol="0">
            <a:spAutoFit/>
          </a:bodyPr>
          <a:lstStyle/>
          <a:p>
            <a:r>
              <a:rPr lang="en-GB" sz="2200" dirty="0">
                <a:solidFill>
                  <a:schemeClr val="bg1">
                    <a:lumMod val="75000"/>
                  </a:schemeClr>
                </a:solidFill>
              </a:rPr>
              <a:t>Journals</a:t>
            </a:r>
          </a:p>
        </p:txBody>
      </p:sp>
      <p:sp>
        <p:nvSpPr>
          <p:cNvPr id="25" name="TextBox 24"/>
          <p:cNvSpPr txBox="1"/>
          <p:nvPr userDrawn="1"/>
        </p:nvSpPr>
        <p:spPr>
          <a:xfrm rot="-2700000">
            <a:off x="8999988" y="6002036"/>
            <a:ext cx="1550424" cy="430887"/>
          </a:xfrm>
          <a:prstGeom prst="rect">
            <a:avLst/>
          </a:prstGeom>
          <a:noFill/>
        </p:spPr>
        <p:txBody>
          <a:bodyPr wrap="none" rtlCol="0">
            <a:spAutoFit/>
          </a:bodyPr>
          <a:lstStyle/>
          <a:p>
            <a:r>
              <a:rPr lang="en-GB" sz="2200" dirty="0">
                <a:solidFill>
                  <a:schemeClr val="bg1">
                    <a:lumMod val="75000"/>
                  </a:schemeClr>
                </a:solidFill>
              </a:rPr>
              <a:t>Supporting</a:t>
            </a:r>
          </a:p>
        </p:txBody>
      </p:sp>
      <p:sp>
        <p:nvSpPr>
          <p:cNvPr id="26" name="TextBox 25"/>
          <p:cNvSpPr txBox="1"/>
          <p:nvPr userDrawn="1"/>
        </p:nvSpPr>
        <p:spPr>
          <a:xfrm rot="-2700000">
            <a:off x="-663784" y="5546036"/>
            <a:ext cx="1361270" cy="430887"/>
          </a:xfrm>
          <a:prstGeom prst="rect">
            <a:avLst/>
          </a:prstGeom>
          <a:noFill/>
        </p:spPr>
        <p:txBody>
          <a:bodyPr wrap="none" rtlCol="0">
            <a:spAutoFit/>
          </a:bodyPr>
          <a:lstStyle/>
          <a:p>
            <a:r>
              <a:rPr lang="en-GB" sz="2200" dirty="0">
                <a:solidFill>
                  <a:schemeClr val="bg1">
                    <a:lumMod val="75000"/>
                  </a:schemeClr>
                </a:solidFill>
              </a:rPr>
              <a:t>Expertise</a:t>
            </a:r>
          </a:p>
        </p:txBody>
      </p:sp>
      <p:sp>
        <p:nvSpPr>
          <p:cNvPr id="27" name="TextBox 26"/>
          <p:cNvSpPr txBox="1"/>
          <p:nvPr userDrawn="1"/>
        </p:nvSpPr>
        <p:spPr>
          <a:xfrm rot="-2700000">
            <a:off x="-612202" y="5873207"/>
            <a:ext cx="1754006" cy="430887"/>
          </a:xfrm>
          <a:prstGeom prst="rect">
            <a:avLst/>
          </a:prstGeom>
          <a:noFill/>
        </p:spPr>
        <p:txBody>
          <a:bodyPr wrap="none" rtlCol="0">
            <a:spAutoFit/>
          </a:bodyPr>
          <a:lstStyle/>
          <a:p>
            <a:r>
              <a:rPr lang="en-GB" sz="2200" dirty="0">
                <a:solidFill>
                  <a:schemeClr val="bg1">
                    <a:lumMod val="75000"/>
                  </a:schemeClr>
                </a:solidFill>
              </a:rPr>
              <a:t>Sponsorship</a:t>
            </a:r>
          </a:p>
        </p:txBody>
      </p:sp>
      <p:sp>
        <p:nvSpPr>
          <p:cNvPr id="28" name="TextBox 27"/>
          <p:cNvSpPr txBox="1"/>
          <p:nvPr userDrawn="1"/>
        </p:nvSpPr>
        <p:spPr>
          <a:xfrm rot="-2700000">
            <a:off x="-251213" y="5655092"/>
            <a:ext cx="2603598" cy="430887"/>
          </a:xfrm>
          <a:prstGeom prst="rect">
            <a:avLst/>
          </a:prstGeom>
          <a:noFill/>
        </p:spPr>
        <p:txBody>
          <a:bodyPr wrap="none" rtlCol="0">
            <a:spAutoFit/>
          </a:bodyPr>
          <a:lstStyle/>
          <a:p>
            <a:r>
              <a:rPr lang="en-GB" sz="2200" dirty="0">
                <a:solidFill>
                  <a:schemeClr val="bg1">
                    <a:lumMod val="75000"/>
                  </a:schemeClr>
                </a:solidFill>
              </a:rPr>
              <a:t>Thought leadership</a:t>
            </a:r>
          </a:p>
        </p:txBody>
      </p:sp>
      <p:sp>
        <p:nvSpPr>
          <p:cNvPr id="3076" name="Rectangle 4"/>
          <p:cNvSpPr>
            <a:spLocks noGrp="1" noChangeArrowheads="1"/>
          </p:cNvSpPr>
          <p:nvPr>
            <p:ph type="dt" sz="half" idx="2"/>
          </p:nvPr>
        </p:nvSpPr>
        <p:spPr>
          <a:xfrm>
            <a:off x="428229" y="6410325"/>
            <a:ext cx="2378471" cy="331788"/>
          </a:xfrm>
        </p:spPr>
        <p:txBody>
          <a:bodyPr/>
          <a:lstStyle>
            <a:lvl1pPr>
              <a:defRPr>
                <a:solidFill>
                  <a:schemeClr val="tx1"/>
                </a:solidFill>
              </a:defRPr>
            </a:lvl1pPr>
          </a:lstStyle>
          <a:p>
            <a:fld id="{1744C141-B97D-4979-AB76-E8E6AB76C28B}" type="datetime4">
              <a:rPr lang="en-GB" smtClean="0"/>
              <a:pPr/>
              <a:t>3 December 2019</a:t>
            </a:fld>
            <a:endParaRPr lang="en-GB" dirty="0"/>
          </a:p>
        </p:txBody>
      </p:sp>
    </p:spTree>
    <p:extLst>
      <p:ext uri="{BB962C8B-B14F-4D97-AF65-F5344CB8AC3E}">
        <p14:creationId xmlns:p14="http://schemas.microsoft.com/office/powerpoint/2010/main" val="229915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4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7723584" cy="1295399"/>
          </a:xfrm>
        </p:spPr>
        <p:txBody>
          <a:bodyPr anchor="t"/>
          <a:lstStyle>
            <a:lvl1pPr>
              <a:defRPr sz="3600"/>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tx1"/>
                </a:solidFill>
              </a:defRPr>
            </a:lvl1pPr>
          </a:lstStyle>
          <a:p>
            <a:pPr lvl="0"/>
            <a:r>
              <a:rPr lang="en-US" noProof="0"/>
              <a:t>Click to edit Master subtitle style</a:t>
            </a:r>
            <a:endParaRPr lang="en-GB" noProof="0"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0585" y="248906"/>
            <a:ext cx="2588603" cy="1053755"/>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p:cNvSpPr>
            <a:spLocks noGrp="1" noChangeArrowheads="1"/>
          </p:cNvSpPr>
          <p:nvPr>
            <p:ph type="dt" sz="half" idx="2"/>
          </p:nvPr>
        </p:nvSpPr>
        <p:spPr>
          <a:xfrm>
            <a:off x="428229" y="6410325"/>
            <a:ext cx="2378471" cy="331788"/>
          </a:xfrm>
        </p:spPr>
        <p:txBody>
          <a:bodyPr/>
          <a:lstStyle>
            <a:lvl1pPr>
              <a:defRPr>
                <a:solidFill>
                  <a:schemeClr val="bg1"/>
                </a:solidFill>
              </a:defRPr>
            </a:lvl1pPr>
          </a:lstStyle>
          <a:p>
            <a:fld id="{1744C141-B97D-4979-AB76-E8E6AB76C28B}" type="datetime4">
              <a:rPr lang="en-GB" smtClean="0"/>
              <a:pPr/>
              <a:t>3 December 2019</a:t>
            </a:fld>
            <a:endParaRPr lang="en-GB" dirty="0"/>
          </a:p>
        </p:txBody>
      </p:sp>
    </p:spTree>
    <p:extLst>
      <p:ext uri="{BB962C8B-B14F-4D97-AF65-F5344CB8AC3E}">
        <p14:creationId xmlns:p14="http://schemas.microsoft.com/office/powerpoint/2010/main" val="2526625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6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7723584" cy="1295399"/>
          </a:xfrm>
        </p:spPr>
        <p:txBody>
          <a:bodyPr anchor="t"/>
          <a:lstStyle>
            <a:lvl1pPr>
              <a:defRPr sz="3600"/>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tx1"/>
                </a:solidFill>
              </a:defRPr>
            </a:lvl1pPr>
          </a:lstStyle>
          <a:p>
            <a:pPr lvl="0"/>
            <a:r>
              <a:rPr lang="en-US" noProof="0"/>
              <a:t>Click to edit Master subtitle style</a:t>
            </a:r>
            <a:endParaRPr lang="en-GB" noProof="0"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0585" y="248906"/>
            <a:ext cx="2588603" cy="1053755"/>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p:cNvSpPr>
            <a:spLocks noGrp="1" noChangeArrowheads="1"/>
          </p:cNvSpPr>
          <p:nvPr>
            <p:ph type="dt" sz="half" idx="2"/>
          </p:nvPr>
        </p:nvSpPr>
        <p:spPr>
          <a:xfrm>
            <a:off x="428229" y="6410325"/>
            <a:ext cx="2378471" cy="331788"/>
          </a:xfrm>
        </p:spPr>
        <p:txBody>
          <a:bodyPr/>
          <a:lstStyle>
            <a:lvl1pPr>
              <a:defRPr>
                <a:solidFill>
                  <a:schemeClr val="tx1"/>
                </a:solidFill>
              </a:defRPr>
            </a:lvl1pPr>
          </a:lstStyle>
          <a:p>
            <a:fld id="{1744C141-B97D-4979-AB76-E8E6AB76C28B}" type="datetime4">
              <a:rPr lang="en-GB" smtClean="0"/>
              <a:pPr/>
              <a:t>3 December 2019</a:t>
            </a:fld>
            <a:endParaRPr lang="en-GB" dirty="0"/>
          </a:p>
        </p:txBody>
      </p:sp>
    </p:spTree>
    <p:extLst>
      <p:ext uri="{BB962C8B-B14F-4D97-AF65-F5344CB8AC3E}">
        <p14:creationId xmlns:p14="http://schemas.microsoft.com/office/powerpoint/2010/main" val="2614859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8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7723584" cy="1295399"/>
          </a:xfrm>
        </p:spPr>
        <p:txBody>
          <a:bodyPr anchor="t"/>
          <a:lstStyle>
            <a:lvl1pPr>
              <a:defRPr sz="3600"/>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tx1"/>
                </a:solidFill>
              </a:defRPr>
            </a:lvl1pPr>
          </a:lstStyle>
          <a:p>
            <a:pPr lvl="0"/>
            <a:r>
              <a:rPr lang="en-US" noProof="0"/>
              <a:t>Click to edit Master subtitle style</a:t>
            </a:r>
            <a:endParaRPr lang="en-GB" noProof="0"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0585" y="248906"/>
            <a:ext cx="2588603" cy="1053755"/>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p:cNvSpPr>
            <a:spLocks noGrp="1" noChangeArrowheads="1"/>
          </p:cNvSpPr>
          <p:nvPr>
            <p:ph type="dt" sz="half" idx="2"/>
          </p:nvPr>
        </p:nvSpPr>
        <p:spPr>
          <a:xfrm>
            <a:off x="428229" y="6410325"/>
            <a:ext cx="2378471" cy="331788"/>
          </a:xfrm>
        </p:spPr>
        <p:txBody>
          <a:bodyPr/>
          <a:lstStyle>
            <a:lvl1pPr>
              <a:defRPr>
                <a:solidFill>
                  <a:schemeClr val="tx1"/>
                </a:solidFill>
              </a:defRPr>
            </a:lvl1pPr>
          </a:lstStyle>
          <a:p>
            <a:fld id="{1744C141-B97D-4979-AB76-E8E6AB76C28B}" type="datetime4">
              <a:rPr lang="en-GB" smtClean="0"/>
              <a:pPr/>
              <a:t>3 December 2019</a:t>
            </a:fld>
            <a:endParaRPr lang="en-GB" dirty="0"/>
          </a:p>
        </p:txBody>
      </p:sp>
    </p:spTree>
    <p:extLst>
      <p:ext uri="{BB962C8B-B14F-4D97-AF65-F5344CB8AC3E}">
        <p14:creationId xmlns:p14="http://schemas.microsoft.com/office/powerpoint/2010/main" val="2452348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9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28229" y="2133601"/>
            <a:ext cx="7723584" cy="1295399"/>
          </a:xfrm>
        </p:spPr>
        <p:txBody>
          <a:bodyPr anchor="t"/>
          <a:lstStyle>
            <a:lvl1pPr>
              <a:defRPr sz="3600"/>
            </a:lvl1pPr>
          </a:lstStyle>
          <a:p>
            <a:pPr lvl="0"/>
            <a:r>
              <a:rPr lang="en-US" noProof="0"/>
              <a:t>Click to edit Master title style</a:t>
            </a:r>
            <a:endParaRPr lang="en-GB" noProof="0" dirty="0"/>
          </a:p>
        </p:txBody>
      </p:sp>
      <p:sp>
        <p:nvSpPr>
          <p:cNvPr id="3075" name="Rectangle 3"/>
          <p:cNvSpPr>
            <a:spLocks noGrp="1" noChangeArrowheads="1"/>
          </p:cNvSpPr>
          <p:nvPr>
            <p:ph type="subTitle" idx="1"/>
          </p:nvPr>
        </p:nvSpPr>
        <p:spPr>
          <a:xfrm>
            <a:off x="428229" y="2781300"/>
            <a:ext cx="6631517" cy="1007740"/>
          </a:xfrm>
        </p:spPr>
        <p:txBody>
          <a:bodyPr/>
          <a:lstStyle>
            <a:lvl1pPr marL="0" indent="0">
              <a:spcBef>
                <a:spcPts val="0"/>
              </a:spcBef>
              <a:buFontTx/>
              <a:buNone/>
              <a:defRPr sz="2600">
                <a:solidFill>
                  <a:schemeClr val="tx1"/>
                </a:solidFill>
              </a:defRPr>
            </a:lvl1pPr>
          </a:lstStyle>
          <a:p>
            <a:pPr lvl="0"/>
            <a:r>
              <a:rPr lang="en-US" noProof="0"/>
              <a:t>Click to edit Master subtitle style</a:t>
            </a:r>
            <a:endParaRPr lang="en-GB" noProof="0"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0585" y="248906"/>
            <a:ext cx="2588603" cy="1053755"/>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p:cNvSpPr>
            <a:spLocks noGrp="1" noChangeArrowheads="1"/>
          </p:cNvSpPr>
          <p:nvPr>
            <p:ph type="dt" sz="half" idx="2"/>
          </p:nvPr>
        </p:nvSpPr>
        <p:spPr>
          <a:xfrm>
            <a:off x="428229" y="6410325"/>
            <a:ext cx="1500435" cy="300075"/>
          </a:xfrm>
          <a:gradFill>
            <a:gsLst>
              <a:gs pos="0">
                <a:schemeClr val="bg2">
                  <a:alpha val="53000"/>
                </a:schemeClr>
              </a:gs>
              <a:gs pos="100000">
                <a:schemeClr val="bg1">
                  <a:alpha val="54000"/>
                </a:schemeClr>
              </a:gs>
            </a:gsLst>
            <a:lin ang="5400000" scaled="0"/>
          </a:gradFill>
          <a:effectLst>
            <a:softEdge rad="31750"/>
          </a:effectLst>
        </p:spPr>
        <p:txBody>
          <a:bodyPr/>
          <a:lstStyle>
            <a:lvl1pPr>
              <a:defRPr>
                <a:solidFill>
                  <a:schemeClr val="tx1"/>
                </a:solidFill>
              </a:defRPr>
            </a:lvl1pPr>
          </a:lstStyle>
          <a:p>
            <a:fld id="{1744C141-B97D-4979-AB76-E8E6AB76C28B}" type="datetime4">
              <a:rPr lang="en-GB" smtClean="0"/>
              <a:pPr/>
              <a:t>3 December 2019</a:t>
            </a:fld>
            <a:endParaRPr lang="en-GB" dirty="0"/>
          </a:p>
        </p:txBody>
      </p:sp>
    </p:spTree>
    <p:extLst>
      <p:ext uri="{BB962C8B-B14F-4D97-AF65-F5344CB8AC3E}">
        <p14:creationId xmlns:p14="http://schemas.microsoft.com/office/powerpoint/2010/main" val="907307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pPr/>
              <a:t>3 December 2019</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Tree>
    <p:extLst>
      <p:ext uri="{BB962C8B-B14F-4D97-AF65-F5344CB8AC3E}">
        <p14:creationId xmlns:p14="http://schemas.microsoft.com/office/powerpoint/2010/main" val="173654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428228" y="1557338"/>
            <a:ext cx="4407826"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001154" y="1557338"/>
            <a:ext cx="4409546"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lvl1pPr>
              <a:defRPr/>
            </a:lvl1pPr>
          </a:lstStyle>
          <a:p>
            <a:fld id="{A978B6D0-AB09-4B3E-9118-B4659F37B303}" type="datetime4">
              <a:rPr lang="en-GB"/>
              <a:pPr/>
              <a:t>3 December 2019</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75E1C19-A04E-4390-A400-023E4FCB19F2}" type="slidenum">
              <a:rPr lang="en-GB"/>
              <a:pPr/>
              <a:t>‹#›</a:t>
            </a:fld>
            <a:endParaRPr lang="en-GB"/>
          </a:p>
        </p:txBody>
      </p:sp>
    </p:spTree>
    <p:extLst>
      <p:ext uri="{BB962C8B-B14F-4D97-AF65-F5344CB8AC3E}">
        <p14:creationId xmlns:p14="http://schemas.microsoft.com/office/powerpoint/2010/main" val="428832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30088" y="404664"/>
            <a:ext cx="8915400" cy="1143000"/>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lvl1pPr>
              <a:defRPr/>
            </a:lvl1pPr>
          </a:lstStyle>
          <a:p>
            <a:fld id="{F2D14434-9E7D-48B3-A0B1-B61FF5889F61}" type="datetime4">
              <a:rPr lang="en-GB"/>
              <a:pPr/>
              <a:t>3 December 2019</a:t>
            </a:fld>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1FB513AD-2D40-40B6-B454-91430654BAD4}" type="slidenum">
              <a:rPr lang="en-GB"/>
              <a:pPr/>
              <a:t>‹#›</a:t>
            </a:fld>
            <a:endParaRPr lang="en-GB"/>
          </a:p>
        </p:txBody>
      </p:sp>
    </p:spTree>
    <p:extLst>
      <p:ext uri="{BB962C8B-B14F-4D97-AF65-F5344CB8AC3E}">
        <p14:creationId xmlns:p14="http://schemas.microsoft.com/office/powerpoint/2010/main" val="2271509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00CB7BE8-6A98-487E-A0BA-75F334DA4484}" type="datetime4">
              <a:rPr lang="en-GB"/>
              <a:pPr/>
              <a:t>3 December 2019</a:t>
            </a:fld>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CCC5EDD3-CB13-45EB-8A5C-B486875EE4D2}" type="slidenum">
              <a:rPr lang="en-GB"/>
              <a:pPr/>
              <a:t>‹#›</a:t>
            </a:fld>
            <a:endParaRPr lang="en-GB"/>
          </a:p>
        </p:txBody>
      </p:sp>
    </p:spTree>
    <p:extLst>
      <p:ext uri="{BB962C8B-B14F-4D97-AF65-F5344CB8AC3E}">
        <p14:creationId xmlns:p14="http://schemas.microsoft.com/office/powerpoint/2010/main" val="2225758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7B165FE-1D5F-4086-A6F1-ADCC09BA4FF2}" type="datetime4">
              <a:rPr lang="en-GB"/>
              <a:pPr/>
              <a:t>3 December 2019</a:t>
            </a:fld>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22D29D89-28D6-400C-BE2E-4CB4EC7E1F86}" type="slidenum">
              <a:rPr lang="en-GB"/>
              <a:pPr/>
              <a:t>‹#›</a:t>
            </a:fld>
            <a:endParaRPr lang="en-GB"/>
          </a:p>
        </p:txBody>
      </p:sp>
    </p:spTree>
    <p:extLst>
      <p:ext uri="{BB962C8B-B14F-4D97-AF65-F5344CB8AC3E}">
        <p14:creationId xmlns:p14="http://schemas.microsoft.com/office/powerpoint/2010/main" val="522497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5925" y="4653136"/>
            <a:ext cx="5943600" cy="566738"/>
          </a:xfrm>
        </p:spPr>
        <p:txBody>
          <a:bodyPr anchor="b"/>
          <a:lstStyle>
            <a:lvl1pPr algn="l">
              <a:defRPr sz="2400" b="1"/>
            </a:lvl1pPr>
          </a:lstStyle>
          <a:p>
            <a:r>
              <a:rPr lang="en-US"/>
              <a:t>Click to edit Master title style</a:t>
            </a:r>
            <a:endParaRPr lang="en-GB" dirty="0"/>
          </a:p>
        </p:txBody>
      </p:sp>
      <p:sp>
        <p:nvSpPr>
          <p:cNvPr id="3" name="Picture Placeholder 2"/>
          <p:cNvSpPr>
            <a:spLocks noGrp="1"/>
          </p:cNvSpPr>
          <p:nvPr>
            <p:ph type="pic" idx="1"/>
          </p:nvPr>
        </p:nvSpPr>
        <p:spPr>
          <a:xfrm>
            <a:off x="415924" y="466328"/>
            <a:ext cx="9073579"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415925" y="5219874"/>
            <a:ext cx="59436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E22C0A29-9CEF-41E0-85B3-88BBAFC398D9}" type="datetime4">
              <a:rPr lang="en-GB"/>
              <a:pPr/>
              <a:t>3 December 2019</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43FE9C09-A791-4882-904F-A1C4017C9B6E}" type="slidenum">
              <a:rPr lang="en-GB"/>
              <a:pPr/>
              <a:t>‹#›</a:t>
            </a:fld>
            <a:endParaRPr lang="en-GB"/>
          </a:p>
        </p:txBody>
      </p:sp>
    </p:spTree>
    <p:extLst>
      <p:ext uri="{BB962C8B-B14F-4D97-AF65-F5344CB8AC3E}">
        <p14:creationId xmlns:p14="http://schemas.microsoft.com/office/powerpoint/2010/main" val="3342227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28229" y="404813"/>
            <a:ext cx="8982471"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28228" y="1557338"/>
            <a:ext cx="4407826" cy="4640262"/>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hart Placeholder 3"/>
          <p:cNvSpPr>
            <a:spLocks noGrp="1"/>
          </p:cNvSpPr>
          <p:nvPr>
            <p:ph type="chart" sz="half" idx="2"/>
          </p:nvPr>
        </p:nvSpPr>
        <p:spPr>
          <a:xfrm>
            <a:off x="5001154" y="1557338"/>
            <a:ext cx="4409546" cy="4640262"/>
          </a:xfrm>
        </p:spPr>
        <p:txBody>
          <a:bodyPr/>
          <a:lstStyle>
            <a:lvl1pPr>
              <a:defRPr sz="2200"/>
            </a:lvl1pPr>
          </a:lstStyle>
          <a:p>
            <a:r>
              <a:rPr lang="en-US"/>
              <a:t>Click icon to add chart</a:t>
            </a:r>
            <a:endParaRPr lang="en-GB" dirty="0"/>
          </a:p>
        </p:txBody>
      </p:sp>
      <p:sp>
        <p:nvSpPr>
          <p:cNvPr id="5" name="Date Placeholder 4"/>
          <p:cNvSpPr>
            <a:spLocks noGrp="1"/>
          </p:cNvSpPr>
          <p:nvPr>
            <p:ph type="dt" sz="half" idx="10"/>
          </p:nvPr>
        </p:nvSpPr>
        <p:spPr>
          <a:xfrm>
            <a:off x="428229" y="6410325"/>
            <a:ext cx="2184135" cy="331788"/>
          </a:xfrm>
        </p:spPr>
        <p:txBody>
          <a:bodyPr/>
          <a:lstStyle>
            <a:lvl1pPr>
              <a:defRPr/>
            </a:lvl1pPr>
          </a:lstStyle>
          <a:p>
            <a:fld id="{E55E8865-9CB5-4569-9D00-F0979EDB96F2}" type="datetime4">
              <a:rPr lang="en-GB"/>
              <a:pPr/>
              <a:t>3 December 2019</a:t>
            </a:fld>
            <a:endParaRPr lang="en-GB"/>
          </a:p>
        </p:txBody>
      </p:sp>
      <p:sp>
        <p:nvSpPr>
          <p:cNvPr id="6" name="Footer Placeholder 5"/>
          <p:cNvSpPr>
            <a:spLocks noGrp="1"/>
          </p:cNvSpPr>
          <p:nvPr>
            <p:ph type="ftr" sz="quarter" idx="11"/>
          </p:nvPr>
        </p:nvSpPr>
        <p:spPr>
          <a:xfrm>
            <a:off x="2612365" y="6410325"/>
            <a:ext cx="4681273" cy="331788"/>
          </a:xfrm>
        </p:spPr>
        <p:txBody>
          <a:bodyPr/>
          <a:lstStyle>
            <a:lvl1pPr>
              <a:defRPr/>
            </a:lvl1pPr>
          </a:lstStyle>
          <a:p>
            <a:endParaRPr lang="en-GB"/>
          </a:p>
        </p:txBody>
      </p:sp>
      <p:sp>
        <p:nvSpPr>
          <p:cNvPr id="7" name="Slide Number Placeholder 6"/>
          <p:cNvSpPr>
            <a:spLocks noGrp="1"/>
          </p:cNvSpPr>
          <p:nvPr>
            <p:ph type="sldNum" sz="quarter" idx="12"/>
          </p:nvPr>
        </p:nvSpPr>
        <p:spPr>
          <a:xfrm>
            <a:off x="8776097" y="6402389"/>
            <a:ext cx="701675" cy="339725"/>
          </a:xfrm>
        </p:spPr>
        <p:txBody>
          <a:bodyPr/>
          <a:lstStyle>
            <a:lvl1pPr>
              <a:defRPr/>
            </a:lvl1pPr>
          </a:lstStyle>
          <a:p>
            <a:fld id="{DD990B9C-E09A-4941-8EE5-1699664D5C7B}" type="slidenum">
              <a:rPr lang="en-GB"/>
              <a:pPr/>
              <a:t>‹#›</a:t>
            </a:fld>
            <a:endParaRPr lang="en-GB"/>
          </a:p>
        </p:txBody>
      </p:sp>
    </p:spTree>
    <p:extLst>
      <p:ext uri="{BB962C8B-B14F-4D97-AF65-F5344CB8AC3E}">
        <p14:creationId xmlns:p14="http://schemas.microsoft.com/office/powerpoint/2010/main" val="3777601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0862" y="489600"/>
            <a:ext cx="9001126" cy="752400"/>
          </a:xfrm>
        </p:spPr>
        <p:txBody>
          <a:bodyPr anchor="t" anchorCtr="0">
            <a:noAutofit/>
          </a:bodyPr>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987303" y="1857600"/>
            <a:ext cx="5537729" cy="4286044"/>
          </a:xfrm>
        </p:spPr>
        <p:txBody>
          <a:bodyPr/>
          <a:lstStyle>
            <a:lvl1pPr>
              <a:defRPr sz="2400"/>
            </a:lvl1pPr>
            <a:lvl2pPr>
              <a:defRPr sz="2400"/>
            </a:lvl2pPr>
            <a:lvl3pPr>
              <a:defRPr sz="16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50862" y="1857600"/>
            <a:ext cx="3203443" cy="4286044"/>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accent2"/>
                </a:solidFill>
              </a:defRPr>
            </a:lvl1pPr>
          </a:lstStyle>
          <a:p>
            <a:fld id="{192DAC20-4BA7-42CE-BB54-80C3818F7B29}" type="slidenum">
              <a:rPr lang="en-US" smtClean="0"/>
              <a:pPr/>
              <a:t>‹#›</a:t>
            </a:fld>
            <a:endParaRPr lang="en-US" dirty="0"/>
          </a:p>
        </p:txBody>
      </p:sp>
      <p:sp>
        <p:nvSpPr>
          <p:cNvPr id="9" name="Footer Placeholder 4"/>
          <p:cNvSpPr>
            <a:spLocks noGrp="1"/>
          </p:cNvSpPr>
          <p:nvPr>
            <p:ph type="ftr" sz="quarter" idx="3"/>
          </p:nvPr>
        </p:nvSpPr>
        <p:spPr>
          <a:xfrm>
            <a:off x="463292" y="6548211"/>
            <a:ext cx="2160000" cy="144484"/>
          </a:xfrm>
          <a:prstGeom prst="rect">
            <a:avLst/>
          </a:prstGeom>
        </p:spPr>
        <p:txBody>
          <a:bodyPr/>
          <a:lstStyle>
            <a:lvl1pPr algn="ctr">
              <a:defRPr sz="600"/>
            </a:lvl1pPr>
          </a:lstStyle>
          <a:p>
            <a:pPr algn="l"/>
            <a:r>
              <a:rPr lang="en-US" dirty="0">
                <a:solidFill>
                  <a:schemeClr val="accent2">
                    <a:lumMod val="75000"/>
                    <a:lumOff val="25000"/>
                  </a:schemeClr>
                </a:solidFill>
              </a:rPr>
              <a:t>© 2011 The Actuarial Profession </a:t>
            </a:r>
            <a:r>
              <a:rPr lang="en-US" dirty="0">
                <a:solidFill>
                  <a:schemeClr val="accent1"/>
                </a:solidFill>
                <a:sym typeface="Wingdings"/>
              </a:rPr>
              <a:t></a:t>
            </a:r>
            <a:r>
              <a:rPr lang="en-US" dirty="0">
                <a:solidFill>
                  <a:schemeClr val="accent1">
                    <a:lumMod val="75000"/>
                  </a:schemeClr>
                </a:solidFill>
              </a:rPr>
              <a:t> </a:t>
            </a:r>
            <a:r>
              <a:rPr lang="en-US" dirty="0">
                <a:solidFill>
                  <a:schemeClr val="accent2">
                    <a:lumMod val="75000"/>
                    <a:lumOff val="25000"/>
                  </a:schemeClr>
                </a:solidFill>
              </a:rPr>
              <a:t>www.actuaries.org.uk</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8229" y="404813"/>
            <a:ext cx="898247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428229" y="1557338"/>
            <a:ext cx="8982471" cy="464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28" name="Rectangle 4"/>
          <p:cNvSpPr>
            <a:spLocks noGrp="1" noChangeArrowheads="1"/>
          </p:cNvSpPr>
          <p:nvPr>
            <p:ph type="dt" sz="half" idx="2"/>
          </p:nvPr>
        </p:nvSpPr>
        <p:spPr bwMode="auto">
          <a:xfrm>
            <a:off x="428229" y="6410325"/>
            <a:ext cx="218413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fld id="{0D5A5B80-4E0E-41F8-BFF5-504EC24C412E}" type="datetime4">
              <a:rPr lang="en-GB" smtClean="0"/>
              <a:pPr/>
              <a:t>3 December 2019</a:t>
            </a:fld>
            <a:endParaRPr lang="en-GB" dirty="0"/>
          </a:p>
        </p:txBody>
      </p:sp>
      <p:sp>
        <p:nvSpPr>
          <p:cNvPr id="1029" name="Rectangle 5"/>
          <p:cNvSpPr>
            <a:spLocks noGrp="1" noChangeArrowheads="1"/>
          </p:cNvSpPr>
          <p:nvPr>
            <p:ph type="ftr" sz="quarter" idx="3"/>
          </p:nvPr>
        </p:nvSpPr>
        <p:spPr bwMode="auto">
          <a:xfrm>
            <a:off x="2612365" y="6410325"/>
            <a:ext cx="4681273"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3F4548"/>
                </a:solidFill>
              </a:defRPr>
            </a:lvl1pPr>
          </a:lstStyle>
          <a:p>
            <a:endParaRPr lang="en-GB"/>
          </a:p>
        </p:txBody>
      </p:sp>
      <p:sp>
        <p:nvSpPr>
          <p:cNvPr id="1030" name="Rectangle 6"/>
          <p:cNvSpPr>
            <a:spLocks noGrp="1" noChangeArrowheads="1"/>
          </p:cNvSpPr>
          <p:nvPr>
            <p:ph type="sldNum" sz="quarter" idx="4"/>
          </p:nvPr>
        </p:nvSpPr>
        <p:spPr bwMode="auto">
          <a:xfrm>
            <a:off x="8776097" y="6402389"/>
            <a:ext cx="7016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3F4548"/>
                </a:solidFill>
              </a:defRPr>
            </a:lvl1pPr>
          </a:lstStyle>
          <a:p>
            <a:fld id="{65C5C0B4-F90D-4B90-B187-E84366B07232}" type="slidenum">
              <a:rPr lang="en-GB" smtClean="0"/>
              <a:pPr/>
              <a:t>‹#›</a:t>
            </a:fld>
            <a:endParaRPr lang="en-GB" dirty="0"/>
          </a:p>
        </p:txBody>
      </p:sp>
      <p:sp>
        <p:nvSpPr>
          <p:cNvPr id="1031" name="Line 7"/>
          <p:cNvSpPr>
            <a:spLocks noChangeShapeType="1"/>
          </p:cNvSpPr>
          <p:nvPr/>
        </p:nvSpPr>
        <p:spPr bwMode="auto">
          <a:xfrm>
            <a:off x="507340" y="6329363"/>
            <a:ext cx="8891323" cy="0"/>
          </a:xfrm>
          <a:prstGeom prst="line">
            <a:avLst/>
          </a:prstGeom>
          <a:noFill/>
          <a:ln w="12700">
            <a:solidFill>
              <a:srgbClr val="D9AB1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0" name="Group 64"/>
          <p:cNvGrpSpPr/>
          <p:nvPr/>
        </p:nvGrpSpPr>
        <p:grpSpPr>
          <a:xfrm>
            <a:off x="-3137354" y="0"/>
            <a:ext cx="3018256" cy="6858000"/>
            <a:chOff x="-3137354" y="0"/>
            <a:chExt cx="3018256" cy="6858000"/>
          </a:xfrm>
        </p:grpSpPr>
        <p:sp>
          <p:nvSpPr>
            <p:cNvPr id="12" name="Rectangle 11"/>
            <p:cNvSpPr/>
            <p:nvPr userDrawn="1"/>
          </p:nvSpPr>
          <p:spPr>
            <a:xfrm>
              <a:off x="-3137354" y="0"/>
              <a:ext cx="29944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userDrawn="1"/>
          </p:nvSpPr>
          <p:spPr>
            <a:xfrm>
              <a:off x="-2982572" y="99308"/>
              <a:ext cx="2839661" cy="153888"/>
            </a:xfrm>
            <a:prstGeom prst="rect">
              <a:avLst/>
            </a:prstGeom>
            <a:noFill/>
          </p:spPr>
          <p:txBody>
            <a:bodyPr wrap="square" lIns="0" tIns="0" rIns="0" bIns="0" rtlCol="0">
              <a:spAutoFit/>
            </a:bodyPr>
            <a:lstStyle/>
            <a:p>
              <a:r>
                <a:rPr lang="en-GB" sz="1000" b="1" dirty="0">
                  <a:solidFill>
                    <a:schemeClr val="accent2"/>
                  </a:solidFill>
                </a:rPr>
                <a:t>Colour</a:t>
              </a:r>
              <a:r>
                <a:rPr lang="en-GB" sz="1000" b="1" baseline="0" dirty="0">
                  <a:solidFill>
                    <a:schemeClr val="accent2"/>
                  </a:solidFill>
                </a:rPr>
                <a:t> palette for PowerPoint presentations</a:t>
              </a:r>
              <a:endParaRPr lang="en-US" sz="1000" b="1" dirty="0">
                <a:solidFill>
                  <a:schemeClr val="accent2"/>
                </a:solidFill>
              </a:endParaRPr>
            </a:p>
          </p:txBody>
        </p:sp>
        <p:grpSp>
          <p:nvGrpSpPr>
            <p:cNvPr id="14" name="Group 58"/>
            <p:cNvGrpSpPr/>
            <p:nvPr userDrawn="1"/>
          </p:nvGrpSpPr>
          <p:grpSpPr>
            <a:xfrm>
              <a:off x="-2982571" y="476672"/>
              <a:ext cx="2863473" cy="307777"/>
              <a:chOff x="-2982571" y="476672"/>
              <a:chExt cx="2863473" cy="307777"/>
            </a:xfrm>
          </p:grpSpPr>
          <p:sp>
            <p:nvSpPr>
              <p:cNvPr id="56" name="Rectangle 9"/>
              <p:cNvSpPr/>
              <p:nvPr userDrawn="1"/>
            </p:nvSpPr>
            <p:spPr>
              <a:xfrm>
                <a:off x="-2982571" y="476672"/>
                <a:ext cx="309565" cy="285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11"/>
              <p:cNvSpPr txBox="1"/>
              <p:nvPr userDrawn="1"/>
            </p:nvSpPr>
            <p:spPr>
              <a:xfrm>
                <a:off x="-2518224" y="476672"/>
                <a:ext cx="2399126" cy="307777"/>
              </a:xfrm>
              <a:prstGeom prst="rect">
                <a:avLst/>
              </a:prstGeom>
              <a:noFill/>
            </p:spPr>
            <p:txBody>
              <a:bodyPr wrap="square" lIns="0" tIns="0" rIns="0" bIns="0" rtlCol="0">
                <a:spAutoFit/>
              </a:bodyPr>
              <a:lstStyle/>
              <a:p>
                <a:r>
                  <a:rPr lang="en-GB" sz="1000" dirty="0"/>
                  <a:t>Dark blue</a:t>
                </a:r>
              </a:p>
              <a:p>
                <a:r>
                  <a:rPr lang="en-GB" sz="1000" dirty="0"/>
                  <a:t>R17</a:t>
                </a:r>
                <a:r>
                  <a:rPr lang="en-GB" sz="1000" baseline="0" dirty="0"/>
                  <a:t>  G52  B88</a:t>
                </a:r>
                <a:endParaRPr lang="en-US" sz="1000" dirty="0"/>
              </a:p>
            </p:txBody>
          </p:sp>
        </p:grpSp>
        <p:grpSp>
          <p:nvGrpSpPr>
            <p:cNvPr id="15" name="Group 13"/>
            <p:cNvGrpSpPr/>
            <p:nvPr userDrawn="1"/>
          </p:nvGrpSpPr>
          <p:grpSpPr>
            <a:xfrm>
              <a:off x="-2982575" y="882170"/>
              <a:ext cx="2863476" cy="307777"/>
              <a:chOff x="-2928990" y="365095"/>
              <a:chExt cx="2643206" cy="307777"/>
            </a:xfrm>
          </p:grpSpPr>
          <p:sp>
            <p:nvSpPr>
              <p:cNvPr id="54" name="Rectangle 14"/>
              <p:cNvSpPr/>
              <p:nvPr userDrawn="1"/>
            </p:nvSpPr>
            <p:spPr>
              <a:xfrm>
                <a:off x="-2928990" y="365095"/>
                <a:ext cx="285752" cy="2857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15"/>
              <p:cNvSpPr txBox="1"/>
              <p:nvPr userDrawn="1"/>
            </p:nvSpPr>
            <p:spPr>
              <a:xfrm>
                <a:off x="-2500362" y="365095"/>
                <a:ext cx="2214578" cy="307777"/>
              </a:xfrm>
              <a:prstGeom prst="rect">
                <a:avLst/>
              </a:prstGeom>
              <a:noFill/>
            </p:spPr>
            <p:txBody>
              <a:bodyPr wrap="square" lIns="0" tIns="0" rIns="0" bIns="0" rtlCol="0">
                <a:spAutoFit/>
              </a:bodyPr>
              <a:lstStyle/>
              <a:p>
                <a:r>
                  <a:rPr lang="en-GB" sz="1000" dirty="0"/>
                  <a:t>Gold</a:t>
                </a:r>
              </a:p>
              <a:p>
                <a:r>
                  <a:rPr lang="en-GB" sz="1000" dirty="0"/>
                  <a:t>R217</a:t>
                </a:r>
                <a:r>
                  <a:rPr lang="en-GB" sz="1000" baseline="0" dirty="0"/>
                  <a:t>  G171  B22</a:t>
                </a:r>
                <a:endParaRPr lang="en-US" sz="800" dirty="0"/>
              </a:p>
            </p:txBody>
          </p:sp>
        </p:grpSp>
        <p:grpSp>
          <p:nvGrpSpPr>
            <p:cNvPr id="16" name="Group 16"/>
            <p:cNvGrpSpPr/>
            <p:nvPr userDrawn="1"/>
          </p:nvGrpSpPr>
          <p:grpSpPr>
            <a:xfrm>
              <a:off x="-2982575" y="1277829"/>
              <a:ext cx="2863476" cy="307777"/>
              <a:chOff x="-2928990" y="63509"/>
              <a:chExt cx="2643206" cy="307777"/>
            </a:xfrm>
          </p:grpSpPr>
          <p:sp>
            <p:nvSpPr>
              <p:cNvPr id="52" name="Rectangle 17"/>
              <p:cNvSpPr/>
              <p:nvPr userDrawn="1"/>
            </p:nvSpPr>
            <p:spPr>
              <a:xfrm>
                <a:off x="-2928990" y="63509"/>
                <a:ext cx="285752" cy="2857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18"/>
              <p:cNvSpPr txBox="1"/>
              <p:nvPr userDrawn="1"/>
            </p:nvSpPr>
            <p:spPr>
              <a:xfrm>
                <a:off x="-2500362" y="63509"/>
                <a:ext cx="2214578" cy="307777"/>
              </a:xfrm>
              <a:prstGeom prst="rect">
                <a:avLst/>
              </a:prstGeom>
              <a:noFill/>
            </p:spPr>
            <p:txBody>
              <a:bodyPr wrap="square" lIns="0" tIns="0" rIns="0" bIns="0" rtlCol="0">
                <a:spAutoFit/>
              </a:bodyPr>
              <a:lstStyle/>
              <a:p>
                <a:r>
                  <a:rPr lang="en-GB" sz="1000" dirty="0"/>
                  <a:t>Mid blue</a:t>
                </a:r>
              </a:p>
              <a:p>
                <a:r>
                  <a:rPr lang="en-GB" sz="1000" dirty="0"/>
                  <a:t>R64</a:t>
                </a:r>
                <a:r>
                  <a:rPr lang="en-GB" sz="1000" baseline="0" dirty="0"/>
                  <a:t>  G150  B184</a:t>
                </a:r>
                <a:endParaRPr lang="en-US" sz="1000" dirty="0"/>
              </a:p>
            </p:txBody>
          </p:sp>
        </p:grpSp>
        <p:sp>
          <p:nvSpPr>
            <p:cNvPr id="17" name="TextBox 16"/>
            <p:cNvSpPr txBox="1"/>
            <p:nvPr userDrawn="1"/>
          </p:nvSpPr>
          <p:spPr>
            <a:xfrm>
              <a:off x="-2982571" y="2122984"/>
              <a:ext cx="2399126" cy="153888"/>
            </a:xfrm>
            <a:prstGeom prst="rect">
              <a:avLst/>
            </a:prstGeom>
            <a:noFill/>
          </p:spPr>
          <p:txBody>
            <a:bodyPr wrap="square" lIns="0" tIns="0" rIns="0" bIns="0" rtlCol="0">
              <a:spAutoFit/>
            </a:bodyPr>
            <a:lstStyle/>
            <a:p>
              <a:r>
                <a:rPr lang="en-GB" sz="1000" b="1" dirty="0">
                  <a:solidFill>
                    <a:schemeClr val="accent1"/>
                  </a:solidFill>
                </a:rPr>
                <a:t>Secondary colour palette</a:t>
              </a:r>
              <a:endParaRPr lang="en-US" sz="1000" b="1" dirty="0">
                <a:solidFill>
                  <a:schemeClr val="accent1"/>
                </a:solidFill>
              </a:endParaRPr>
            </a:p>
          </p:txBody>
        </p:sp>
        <p:sp>
          <p:nvSpPr>
            <p:cNvPr id="18" name="TextBox 17"/>
            <p:cNvSpPr txBox="1"/>
            <p:nvPr userDrawn="1"/>
          </p:nvSpPr>
          <p:spPr>
            <a:xfrm>
              <a:off x="-2982571" y="260648"/>
              <a:ext cx="2399126" cy="153888"/>
            </a:xfrm>
            <a:prstGeom prst="rect">
              <a:avLst/>
            </a:prstGeom>
            <a:noFill/>
          </p:spPr>
          <p:txBody>
            <a:bodyPr wrap="square" lIns="0" tIns="0" rIns="0" bIns="0" rtlCol="0">
              <a:spAutoFit/>
            </a:bodyPr>
            <a:lstStyle/>
            <a:p>
              <a:pPr>
                <a:tabLst>
                  <a:tab pos="2419350" algn="l"/>
                </a:tabLst>
              </a:pPr>
              <a:r>
                <a:rPr lang="en-GB" sz="1000" b="1" dirty="0">
                  <a:solidFill>
                    <a:schemeClr val="accent1"/>
                  </a:solidFill>
                </a:rPr>
                <a:t>Primary colour palette</a:t>
              </a:r>
              <a:endParaRPr lang="en-US" sz="1000" b="1" dirty="0">
                <a:solidFill>
                  <a:schemeClr val="accent1"/>
                </a:solidFill>
              </a:endParaRPr>
            </a:p>
          </p:txBody>
        </p:sp>
        <p:grpSp>
          <p:nvGrpSpPr>
            <p:cNvPr id="19" name="Group 24"/>
            <p:cNvGrpSpPr/>
            <p:nvPr userDrawn="1"/>
          </p:nvGrpSpPr>
          <p:grpSpPr>
            <a:xfrm>
              <a:off x="-2982575" y="1688965"/>
              <a:ext cx="2863476" cy="307777"/>
              <a:chOff x="-2928990" y="63509"/>
              <a:chExt cx="2643206" cy="307777"/>
            </a:xfrm>
          </p:grpSpPr>
          <p:sp>
            <p:nvSpPr>
              <p:cNvPr id="50" name="Rectangle 49"/>
              <p:cNvSpPr/>
              <p:nvPr userDrawn="1"/>
            </p:nvSpPr>
            <p:spPr>
              <a:xfrm>
                <a:off x="-2928990" y="63509"/>
                <a:ext cx="285752" cy="2857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userDrawn="1"/>
            </p:nvSpPr>
            <p:spPr>
              <a:xfrm>
                <a:off x="-2500362" y="63509"/>
                <a:ext cx="2214578" cy="307777"/>
              </a:xfrm>
              <a:prstGeom prst="rect">
                <a:avLst/>
              </a:prstGeom>
              <a:noFill/>
            </p:spPr>
            <p:txBody>
              <a:bodyPr wrap="square" lIns="0" tIns="0" rIns="0" bIns="0" rtlCol="0">
                <a:spAutoFit/>
              </a:bodyPr>
              <a:lstStyle/>
              <a:p>
                <a:r>
                  <a:rPr lang="en-GB" sz="1000" dirty="0"/>
                  <a:t>Light grey</a:t>
                </a:r>
              </a:p>
              <a:p>
                <a:r>
                  <a:rPr lang="en-GB" sz="1000" dirty="0"/>
                  <a:t>R220</a:t>
                </a:r>
                <a:r>
                  <a:rPr lang="en-GB" sz="1000" baseline="0" dirty="0"/>
                  <a:t>  G221  B217</a:t>
                </a:r>
                <a:endParaRPr lang="en-US" sz="1000" dirty="0"/>
              </a:p>
            </p:txBody>
          </p:sp>
        </p:grpSp>
        <p:grpSp>
          <p:nvGrpSpPr>
            <p:cNvPr id="20" name="Group 27"/>
            <p:cNvGrpSpPr/>
            <p:nvPr userDrawn="1"/>
          </p:nvGrpSpPr>
          <p:grpSpPr>
            <a:xfrm>
              <a:off x="-2982575" y="2733370"/>
              <a:ext cx="2863476" cy="307777"/>
              <a:chOff x="-2928990" y="696778"/>
              <a:chExt cx="2643206" cy="307777"/>
            </a:xfrm>
          </p:grpSpPr>
          <p:sp>
            <p:nvSpPr>
              <p:cNvPr id="48" name="Rectangle 47"/>
              <p:cNvSpPr/>
              <p:nvPr userDrawn="1"/>
            </p:nvSpPr>
            <p:spPr>
              <a:xfrm>
                <a:off x="-2928990" y="696778"/>
                <a:ext cx="285752" cy="285752"/>
              </a:xfrm>
              <a:prstGeom prst="rect">
                <a:avLst/>
              </a:prstGeom>
              <a:solidFill>
                <a:srgbClr val="79A3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Pea green</a:t>
                </a:r>
              </a:p>
              <a:p>
                <a:r>
                  <a:rPr lang="en-GB" sz="1000" dirty="0"/>
                  <a:t>R121</a:t>
                </a:r>
                <a:r>
                  <a:rPr lang="en-GB" sz="1000" baseline="0" dirty="0"/>
                  <a:t>  G163  B42</a:t>
                </a:r>
                <a:endParaRPr lang="en-US" sz="1000" dirty="0"/>
              </a:p>
            </p:txBody>
          </p:sp>
        </p:grpSp>
        <p:grpSp>
          <p:nvGrpSpPr>
            <p:cNvPr id="21" name="Group 60"/>
            <p:cNvGrpSpPr/>
            <p:nvPr userDrawn="1"/>
          </p:nvGrpSpPr>
          <p:grpSpPr>
            <a:xfrm>
              <a:off x="-2982571" y="3144506"/>
              <a:ext cx="2863473" cy="307777"/>
              <a:chOff x="-2982571" y="3144506"/>
              <a:chExt cx="2863473" cy="307777"/>
            </a:xfrm>
          </p:grpSpPr>
          <p:sp>
            <p:nvSpPr>
              <p:cNvPr id="46" name="Rectangle 45"/>
              <p:cNvSpPr/>
              <p:nvPr userDrawn="1"/>
            </p:nvSpPr>
            <p:spPr>
              <a:xfrm>
                <a:off x="-2982571" y="3144506"/>
                <a:ext cx="309565" cy="285752"/>
              </a:xfrm>
              <a:prstGeom prst="rect">
                <a:avLst/>
              </a:prstGeom>
              <a:solidFill>
                <a:srgbClr val="008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userDrawn="1"/>
            </p:nvSpPr>
            <p:spPr>
              <a:xfrm>
                <a:off x="-2518224" y="3144506"/>
                <a:ext cx="2399126" cy="307777"/>
              </a:xfrm>
              <a:prstGeom prst="rect">
                <a:avLst/>
              </a:prstGeom>
              <a:noFill/>
            </p:spPr>
            <p:txBody>
              <a:bodyPr wrap="square" lIns="0" tIns="0" rIns="0" bIns="0" rtlCol="0">
                <a:spAutoFit/>
              </a:bodyPr>
              <a:lstStyle/>
              <a:p>
                <a:r>
                  <a:rPr lang="en-GB" sz="1000" dirty="0"/>
                  <a:t>Forest green</a:t>
                </a:r>
              </a:p>
              <a:p>
                <a:r>
                  <a:rPr lang="en-GB" sz="1000" dirty="0"/>
                  <a:t>R</a:t>
                </a:r>
                <a:r>
                  <a:rPr lang="en-GB" sz="1000" baseline="0" dirty="0"/>
                  <a:t>0 G132  B82</a:t>
                </a:r>
                <a:endParaRPr lang="en-US" sz="1000" dirty="0"/>
              </a:p>
            </p:txBody>
          </p:sp>
        </p:grpSp>
        <p:grpSp>
          <p:nvGrpSpPr>
            <p:cNvPr id="22" name="Group 33"/>
            <p:cNvGrpSpPr/>
            <p:nvPr userDrawn="1"/>
          </p:nvGrpSpPr>
          <p:grpSpPr>
            <a:xfrm>
              <a:off x="-2982575" y="3555642"/>
              <a:ext cx="2863476" cy="307777"/>
              <a:chOff x="-2928990" y="696778"/>
              <a:chExt cx="2643206" cy="307777"/>
            </a:xfrm>
          </p:grpSpPr>
          <p:sp>
            <p:nvSpPr>
              <p:cNvPr id="44" name="Rectangle 43"/>
              <p:cNvSpPr/>
              <p:nvPr userDrawn="1"/>
            </p:nvSpPr>
            <p:spPr>
              <a:xfrm>
                <a:off x="-2928990" y="696778"/>
                <a:ext cx="285752" cy="285752"/>
              </a:xfrm>
              <a:prstGeom prst="rect">
                <a:avLst/>
              </a:prstGeom>
              <a:solidFill>
                <a:srgbClr val="11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Bottle green</a:t>
                </a:r>
              </a:p>
              <a:p>
                <a:r>
                  <a:rPr lang="en-GB" sz="1000" dirty="0"/>
                  <a:t>R17</a:t>
                </a:r>
                <a:r>
                  <a:rPr lang="en-GB" sz="1000" baseline="0" dirty="0"/>
                  <a:t>  G179  B162</a:t>
                </a:r>
                <a:endParaRPr lang="en-US" sz="1000" dirty="0"/>
              </a:p>
            </p:txBody>
          </p:sp>
        </p:grpSp>
        <p:grpSp>
          <p:nvGrpSpPr>
            <p:cNvPr id="23" name="Group 36"/>
            <p:cNvGrpSpPr/>
            <p:nvPr userDrawn="1"/>
          </p:nvGrpSpPr>
          <p:grpSpPr>
            <a:xfrm>
              <a:off x="-2982575" y="3966778"/>
              <a:ext cx="2863476" cy="307777"/>
              <a:chOff x="-2928990" y="696778"/>
              <a:chExt cx="2643206" cy="307777"/>
            </a:xfrm>
          </p:grpSpPr>
          <p:sp>
            <p:nvSpPr>
              <p:cNvPr id="42" name="Rectangle 41"/>
              <p:cNvSpPr/>
              <p:nvPr userDrawn="1"/>
            </p:nvSpPr>
            <p:spPr>
              <a:xfrm>
                <a:off x="-2928990" y="696778"/>
                <a:ext cx="285752" cy="285752"/>
              </a:xfrm>
              <a:prstGeom prst="rect">
                <a:avLst/>
              </a:prstGeom>
              <a:solidFill>
                <a:srgbClr val="009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Cyan</a:t>
                </a:r>
              </a:p>
              <a:p>
                <a:r>
                  <a:rPr lang="en-GB" sz="1000" dirty="0"/>
                  <a:t>R0</a:t>
                </a:r>
                <a:r>
                  <a:rPr lang="en-GB" sz="1000" baseline="0" dirty="0"/>
                  <a:t>  G156  B200</a:t>
                </a:r>
                <a:endParaRPr lang="en-US" sz="1000" dirty="0"/>
              </a:p>
            </p:txBody>
          </p:sp>
        </p:grpSp>
        <p:grpSp>
          <p:nvGrpSpPr>
            <p:cNvPr id="24" name="Group 63"/>
            <p:cNvGrpSpPr/>
            <p:nvPr userDrawn="1"/>
          </p:nvGrpSpPr>
          <p:grpSpPr>
            <a:xfrm>
              <a:off x="-2982571" y="4377914"/>
              <a:ext cx="2863473" cy="307777"/>
              <a:chOff x="-2982571" y="4377914"/>
              <a:chExt cx="2863473" cy="307777"/>
            </a:xfrm>
          </p:grpSpPr>
          <p:sp>
            <p:nvSpPr>
              <p:cNvPr id="40" name="Rectangle 39"/>
              <p:cNvSpPr/>
              <p:nvPr userDrawn="1"/>
            </p:nvSpPr>
            <p:spPr>
              <a:xfrm>
                <a:off x="-2982571" y="4377914"/>
                <a:ext cx="309565" cy="285752"/>
              </a:xfrm>
              <a:prstGeom prst="rect">
                <a:avLst/>
              </a:prstGeom>
              <a:solidFill>
                <a:srgbClr val="7CB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2518224" y="4377914"/>
                <a:ext cx="2399126" cy="307777"/>
              </a:xfrm>
              <a:prstGeom prst="rect">
                <a:avLst/>
              </a:prstGeom>
              <a:noFill/>
            </p:spPr>
            <p:txBody>
              <a:bodyPr wrap="square" lIns="0" tIns="0" rIns="0" bIns="0" rtlCol="0">
                <a:spAutoFit/>
              </a:bodyPr>
              <a:lstStyle/>
              <a:p>
                <a:r>
                  <a:rPr lang="en-GB" sz="1000" dirty="0"/>
                  <a:t>Light blue</a:t>
                </a:r>
              </a:p>
              <a:p>
                <a:r>
                  <a:rPr lang="en-GB" sz="1000" dirty="0"/>
                  <a:t>R124</a:t>
                </a:r>
                <a:r>
                  <a:rPr lang="en-GB" sz="1000" baseline="0" dirty="0"/>
                  <a:t>  G179  B225</a:t>
                </a:r>
                <a:endParaRPr lang="en-US" sz="1000" dirty="0"/>
              </a:p>
            </p:txBody>
          </p:sp>
        </p:grpSp>
        <p:grpSp>
          <p:nvGrpSpPr>
            <p:cNvPr id="25" name="Group 43"/>
            <p:cNvGrpSpPr/>
            <p:nvPr userDrawn="1"/>
          </p:nvGrpSpPr>
          <p:grpSpPr>
            <a:xfrm>
              <a:off x="-2982575" y="4789050"/>
              <a:ext cx="2863476" cy="307777"/>
              <a:chOff x="-2928990" y="696778"/>
              <a:chExt cx="2643206" cy="307777"/>
            </a:xfrm>
          </p:grpSpPr>
          <p:sp>
            <p:nvSpPr>
              <p:cNvPr id="38" name="Rectangle 37"/>
              <p:cNvSpPr/>
              <p:nvPr userDrawn="1"/>
            </p:nvSpPr>
            <p:spPr>
              <a:xfrm>
                <a:off x="-2928990" y="696778"/>
                <a:ext cx="285752" cy="285752"/>
              </a:xfrm>
              <a:prstGeom prst="rect">
                <a:avLst/>
              </a:prstGeom>
              <a:solidFill>
                <a:srgbClr val="807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Violet</a:t>
                </a:r>
              </a:p>
              <a:p>
                <a:r>
                  <a:rPr lang="en-GB" sz="1000" dirty="0"/>
                  <a:t>R128</a:t>
                </a:r>
                <a:r>
                  <a:rPr lang="en-GB" sz="1000" baseline="0" dirty="0"/>
                  <a:t>  G118  B207</a:t>
                </a:r>
                <a:endParaRPr lang="en-US" sz="1000" dirty="0"/>
              </a:p>
            </p:txBody>
          </p:sp>
        </p:grpSp>
        <p:grpSp>
          <p:nvGrpSpPr>
            <p:cNvPr id="26" name="Group 46"/>
            <p:cNvGrpSpPr/>
            <p:nvPr userDrawn="1"/>
          </p:nvGrpSpPr>
          <p:grpSpPr>
            <a:xfrm>
              <a:off x="-2982575" y="5200186"/>
              <a:ext cx="2863476" cy="307777"/>
              <a:chOff x="-2928990" y="696778"/>
              <a:chExt cx="2643206" cy="307777"/>
            </a:xfrm>
          </p:grpSpPr>
          <p:sp>
            <p:nvSpPr>
              <p:cNvPr id="36" name="Rectangle 35"/>
              <p:cNvSpPr/>
              <p:nvPr userDrawn="1"/>
            </p:nvSpPr>
            <p:spPr>
              <a:xfrm>
                <a:off x="-2928990" y="696778"/>
                <a:ext cx="285752" cy="285752"/>
              </a:xfrm>
              <a:prstGeom prst="rect">
                <a:avLst/>
              </a:prstGeom>
              <a:solidFill>
                <a:srgbClr val="8F4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Purple</a:t>
                </a:r>
              </a:p>
              <a:p>
                <a:r>
                  <a:rPr lang="en-GB" sz="1000" dirty="0"/>
                  <a:t>R143</a:t>
                </a:r>
                <a:r>
                  <a:rPr lang="en-GB" sz="1000" baseline="0" dirty="0"/>
                  <a:t>  G70  B147</a:t>
                </a:r>
                <a:endParaRPr lang="en-US" sz="1000" dirty="0"/>
              </a:p>
            </p:txBody>
          </p:sp>
        </p:grpSp>
        <p:grpSp>
          <p:nvGrpSpPr>
            <p:cNvPr id="27" name="Group 49"/>
            <p:cNvGrpSpPr/>
            <p:nvPr userDrawn="1"/>
          </p:nvGrpSpPr>
          <p:grpSpPr>
            <a:xfrm>
              <a:off x="-2982575" y="5611322"/>
              <a:ext cx="2863476" cy="307777"/>
              <a:chOff x="-2928990" y="696778"/>
              <a:chExt cx="2643206" cy="307777"/>
            </a:xfrm>
          </p:grpSpPr>
          <p:sp>
            <p:nvSpPr>
              <p:cNvPr id="34" name="Rectangle 33"/>
              <p:cNvSpPr/>
              <p:nvPr userDrawn="1"/>
            </p:nvSpPr>
            <p:spPr>
              <a:xfrm>
                <a:off x="-2928990" y="696778"/>
                <a:ext cx="285752" cy="285752"/>
              </a:xfrm>
              <a:prstGeom prst="rect">
                <a:avLst/>
              </a:prstGeom>
              <a:solidFill>
                <a:srgbClr val="E9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userDrawn="1"/>
            </p:nvSpPr>
            <p:spPr>
              <a:xfrm>
                <a:off x="-2500362" y="696778"/>
                <a:ext cx="2214578" cy="307777"/>
              </a:xfrm>
              <a:prstGeom prst="rect">
                <a:avLst/>
              </a:prstGeom>
              <a:noFill/>
            </p:spPr>
            <p:txBody>
              <a:bodyPr wrap="square" lIns="0" tIns="0" rIns="0" bIns="0" rtlCol="0">
                <a:spAutoFit/>
              </a:bodyPr>
              <a:lstStyle/>
              <a:p>
                <a:r>
                  <a:rPr lang="en-GB" sz="1000" dirty="0" err="1"/>
                  <a:t>Fuscia</a:t>
                </a:r>
                <a:endParaRPr lang="en-GB" sz="1000" dirty="0"/>
              </a:p>
              <a:p>
                <a:r>
                  <a:rPr lang="en-GB" sz="1000" dirty="0"/>
                  <a:t>R233</a:t>
                </a:r>
                <a:r>
                  <a:rPr lang="en-GB" sz="1000" baseline="0" dirty="0"/>
                  <a:t>  G69  B140</a:t>
                </a:r>
                <a:endParaRPr lang="en-US" sz="1000" dirty="0"/>
              </a:p>
            </p:txBody>
          </p:sp>
        </p:grpSp>
        <p:grpSp>
          <p:nvGrpSpPr>
            <p:cNvPr id="28" name="Group 52"/>
            <p:cNvGrpSpPr/>
            <p:nvPr userDrawn="1"/>
          </p:nvGrpSpPr>
          <p:grpSpPr>
            <a:xfrm>
              <a:off x="-2982575" y="6022458"/>
              <a:ext cx="2863476" cy="307777"/>
              <a:chOff x="-2928990" y="696778"/>
              <a:chExt cx="2643206" cy="307777"/>
            </a:xfrm>
          </p:grpSpPr>
          <p:sp>
            <p:nvSpPr>
              <p:cNvPr id="32" name="Rectangle 31"/>
              <p:cNvSpPr/>
              <p:nvPr userDrawn="1"/>
            </p:nvSpPr>
            <p:spPr>
              <a:xfrm>
                <a:off x="-2928990" y="696778"/>
                <a:ext cx="285752" cy="285752"/>
              </a:xfrm>
              <a:prstGeom prst="rect">
                <a:avLst/>
              </a:prstGeom>
              <a:solidFill>
                <a:srgbClr val="C81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Red</a:t>
                </a:r>
              </a:p>
              <a:p>
                <a:r>
                  <a:rPr lang="en-GB" sz="1000" dirty="0"/>
                  <a:t>R200</a:t>
                </a:r>
                <a:r>
                  <a:rPr lang="en-GB" sz="1000" baseline="0" dirty="0"/>
                  <a:t>  G30  B69</a:t>
                </a:r>
                <a:endParaRPr lang="en-US" sz="1000" dirty="0"/>
              </a:p>
            </p:txBody>
          </p:sp>
        </p:grpSp>
        <p:grpSp>
          <p:nvGrpSpPr>
            <p:cNvPr id="29" name="Group 55"/>
            <p:cNvGrpSpPr/>
            <p:nvPr userDrawn="1"/>
          </p:nvGrpSpPr>
          <p:grpSpPr>
            <a:xfrm>
              <a:off x="-2982575" y="6433591"/>
              <a:ext cx="2863476" cy="307777"/>
              <a:chOff x="-2928990" y="696778"/>
              <a:chExt cx="2643206" cy="307777"/>
            </a:xfrm>
          </p:grpSpPr>
          <p:sp>
            <p:nvSpPr>
              <p:cNvPr id="30" name="Rectangle 29"/>
              <p:cNvSpPr/>
              <p:nvPr userDrawn="1"/>
            </p:nvSpPr>
            <p:spPr>
              <a:xfrm>
                <a:off x="-2928990" y="696778"/>
                <a:ext cx="285752" cy="285752"/>
              </a:xfrm>
              <a:prstGeom prst="rect">
                <a:avLst/>
              </a:prstGeom>
              <a:solidFill>
                <a:srgbClr val="EE7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2500362" y="696778"/>
                <a:ext cx="2214578" cy="307777"/>
              </a:xfrm>
              <a:prstGeom prst="rect">
                <a:avLst/>
              </a:prstGeom>
              <a:noFill/>
            </p:spPr>
            <p:txBody>
              <a:bodyPr wrap="square" lIns="0" tIns="0" rIns="0" bIns="0" rtlCol="0">
                <a:spAutoFit/>
              </a:bodyPr>
              <a:lstStyle/>
              <a:p>
                <a:r>
                  <a:rPr lang="en-GB" sz="1000" dirty="0"/>
                  <a:t>Orange</a:t>
                </a:r>
              </a:p>
              <a:p>
                <a:r>
                  <a:rPr lang="en-GB" sz="1000" dirty="0"/>
                  <a:t>R238</a:t>
                </a:r>
                <a:r>
                  <a:rPr lang="en-GB" sz="1000" baseline="0" dirty="0"/>
                  <a:t>  G116  29</a:t>
                </a:r>
                <a:endParaRPr lang="en-US" sz="1000" dirty="0"/>
              </a:p>
            </p:txBody>
          </p:sp>
        </p:grpSp>
      </p:grpSp>
      <p:sp>
        <p:nvSpPr>
          <p:cNvPr id="58" name="Rectangle 57"/>
          <p:cNvSpPr/>
          <p:nvPr/>
        </p:nvSpPr>
        <p:spPr>
          <a:xfrm>
            <a:off x="-2989413" y="2351160"/>
            <a:ext cx="309565" cy="2857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2503533" y="2348880"/>
            <a:ext cx="2399129" cy="307777"/>
          </a:xfrm>
          <a:prstGeom prst="rect">
            <a:avLst/>
          </a:prstGeom>
          <a:noFill/>
        </p:spPr>
        <p:txBody>
          <a:bodyPr wrap="square" lIns="0" tIns="0" rIns="0" bIns="0" rtlCol="0">
            <a:spAutoFit/>
          </a:bodyPr>
          <a:lstStyle/>
          <a:p>
            <a:r>
              <a:rPr lang="en-GB" sz="1000" dirty="0"/>
              <a:t>Dark grey</a:t>
            </a:r>
          </a:p>
          <a:p>
            <a:r>
              <a:rPr lang="en-GB" sz="1000" dirty="0"/>
              <a:t>R63</a:t>
            </a:r>
            <a:r>
              <a:rPr lang="en-GB" sz="1000" baseline="0" dirty="0"/>
              <a:t>  G69  B72</a:t>
            </a:r>
            <a:endParaRPr lang="en-US" sz="1000" dirty="0"/>
          </a:p>
        </p:txBody>
      </p:sp>
    </p:spTree>
  </p:cSld>
  <p:clrMap bg1="lt1" tx1="dk1" bg2="lt2" tx2="dk2" accent1="accent1" accent2="accent2" accent3="accent3" accent4="accent4" accent5="accent5" accent6="accent6" hlink="hlink" folHlink="folHlink"/>
  <p:sldLayoutIdLst>
    <p:sldLayoutId id="2147483649" r:id="rId1"/>
    <p:sldLayoutId id="2147483670" r:id="rId2"/>
    <p:sldLayoutId id="2147483662" r:id="rId3"/>
    <p:sldLayoutId id="2147483661" r:id="rId4"/>
    <p:sldLayoutId id="2147483664" r:id="rId5"/>
    <p:sldLayoutId id="2147483666" r:id="rId6"/>
    <p:sldLayoutId id="2147483668" r:id="rId7"/>
    <p:sldLayoutId id="2147483669" r:id="rId8"/>
    <p:sldLayoutId id="2147483650" r:id="rId9"/>
    <p:sldLayoutId id="2147483652" r:id="rId10"/>
    <p:sldLayoutId id="2147483653" r:id="rId11"/>
    <p:sldLayoutId id="2147483654" r:id="rId12"/>
    <p:sldLayoutId id="2147483655" r:id="rId13"/>
    <p:sldLayoutId id="2147483657" r:id="rId14"/>
    <p:sldLayoutId id="2147483660" r:id="rId15"/>
    <p:sldLayoutId id="2147483671" r:id="rId16"/>
  </p:sldLayoutIdLst>
  <p:hf hdr="0" ftr="0"/>
  <p:txStyles>
    <p:titleStyle>
      <a:lvl1pPr algn="l" rtl="0" eaLnBrk="1" fontAlgn="base" hangingPunct="1">
        <a:spcBef>
          <a:spcPct val="0"/>
        </a:spcBef>
        <a:spcAft>
          <a:spcPct val="0"/>
        </a:spcAft>
        <a:defRPr sz="3200" b="1">
          <a:solidFill>
            <a:srgbClr val="D9AB16"/>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p:titleStyle>
    <p:bodyStyle>
      <a:lvl1pPr marL="269875" indent="-269875" algn="l" rtl="0" eaLnBrk="1" fontAlgn="base" hangingPunct="1">
        <a:spcBef>
          <a:spcPct val="50000"/>
        </a:spcBef>
        <a:spcAft>
          <a:spcPct val="0"/>
        </a:spcAft>
        <a:buClr>
          <a:srgbClr val="D9AB16"/>
        </a:buClr>
        <a:buChar char="•"/>
        <a:defRPr sz="2400">
          <a:solidFill>
            <a:srgbClr val="3F4548"/>
          </a:solidFill>
          <a:latin typeface="+mn-lt"/>
          <a:ea typeface="+mn-ea"/>
          <a:cs typeface="+mn-cs"/>
        </a:defRPr>
      </a:lvl1pPr>
      <a:lvl2pPr marL="717550" indent="-268288" algn="l" rtl="0" eaLnBrk="1" fontAlgn="base" hangingPunct="1">
        <a:spcBef>
          <a:spcPct val="50000"/>
        </a:spcBef>
        <a:spcAft>
          <a:spcPct val="0"/>
        </a:spcAft>
        <a:buClr>
          <a:srgbClr val="D9AB16"/>
        </a:buClr>
        <a:buChar char="–"/>
        <a:defRPr sz="2000">
          <a:solidFill>
            <a:srgbClr val="3F4548"/>
          </a:solidFill>
          <a:latin typeface="+mn-lt"/>
          <a:cs typeface="+mn-cs"/>
        </a:defRPr>
      </a:lvl2pPr>
      <a:lvl3pPr marL="1071563" indent="-174625" algn="l" rtl="0" eaLnBrk="1" fontAlgn="base" hangingPunct="1">
        <a:spcBef>
          <a:spcPct val="50000"/>
        </a:spcBef>
        <a:spcAft>
          <a:spcPct val="0"/>
        </a:spcAft>
        <a:buClr>
          <a:srgbClr val="D9AB16"/>
        </a:buClr>
        <a:buChar char="•"/>
        <a:defRPr>
          <a:solidFill>
            <a:srgbClr val="3F4548"/>
          </a:solidFill>
          <a:latin typeface="+mn-lt"/>
          <a:cs typeface="+mn-cs"/>
        </a:defRPr>
      </a:lvl3pPr>
      <a:lvl4pPr marL="1433513" indent="-182563" algn="l" rtl="0" eaLnBrk="1" fontAlgn="base" hangingPunct="1">
        <a:spcBef>
          <a:spcPct val="50000"/>
        </a:spcBef>
        <a:spcAft>
          <a:spcPct val="0"/>
        </a:spcAft>
        <a:buClr>
          <a:srgbClr val="D9AB16"/>
        </a:buClr>
        <a:buChar char="–"/>
        <a:defRPr sz="1600">
          <a:solidFill>
            <a:srgbClr val="3F4548"/>
          </a:solidFill>
          <a:latin typeface="+mn-lt"/>
          <a:cs typeface="+mn-cs"/>
        </a:defRPr>
      </a:lvl4pPr>
      <a:lvl5pPr marL="1792288" indent="-176213" algn="l" rtl="0" eaLnBrk="1" fontAlgn="base" hangingPunct="1">
        <a:spcBef>
          <a:spcPct val="50000"/>
        </a:spcBef>
        <a:spcAft>
          <a:spcPct val="0"/>
        </a:spcAft>
        <a:buClr>
          <a:srgbClr val="D9AB16"/>
        </a:buClr>
        <a:buFont typeface="Arial" pitchFamily="34" charset="0"/>
        <a:buChar char="•"/>
        <a:defRPr sz="1400">
          <a:solidFill>
            <a:srgbClr val="3F4548"/>
          </a:solidFill>
          <a:latin typeface="+mn-lt"/>
          <a:cs typeface="+mn-cs"/>
        </a:defRPr>
      </a:lvl5pPr>
      <a:lvl6pPr marL="2249488" indent="-176213" algn="l" rtl="0" eaLnBrk="1" fontAlgn="base" hangingPunct="1">
        <a:spcBef>
          <a:spcPct val="50000"/>
        </a:spcBef>
        <a:spcAft>
          <a:spcPct val="0"/>
        </a:spcAft>
        <a:buClr>
          <a:srgbClr val="D9AB16"/>
        </a:buClr>
        <a:buChar char="»"/>
        <a:defRPr sz="1400">
          <a:solidFill>
            <a:srgbClr val="0D2E64"/>
          </a:solidFill>
          <a:latin typeface="+mn-lt"/>
          <a:cs typeface="+mn-cs"/>
        </a:defRPr>
      </a:lvl6pPr>
      <a:lvl7pPr marL="2706688" indent="-176213" algn="l" rtl="0" eaLnBrk="1" fontAlgn="base" hangingPunct="1">
        <a:spcBef>
          <a:spcPct val="50000"/>
        </a:spcBef>
        <a:spcAft>
          <a:spcPct val="0"/>
        </a:spcAft>
        <a:buClr>
          <a:srgbClr val="D9AB16"/>
        </a:buClr>
        <a:buChar char="»"/>
        <a:defRPr sz="1400">
          <a:solidFill>
            <a:srgbClr val="0D2E64"/>
          </a:solidFill>
          <a:latin typeface="+mn-lt"/>
          <a:cs typeface="+mn-cs"/>
        </a:defRPr>
      </a:lvl7pPr>
      <a:lvl8pPr marL="3163888" indent="-176213" algn="l" rtl="0" eaLnBrk="1" fontAlgn="base" hangingPunct="1">
        <a:spcBef>
          <a:spcPct val="50000"/>
        </a:spcBef>
        <a:spcAft>
          <a:spcPct val="0"/>
        </a:spcAft>
        <a:buClr>
          <a:srgbClr val="D9AB16"/>
        </a:buClr>
        <a:buChar char="»"/>
        <a:defRPr sz="1400">
          <a:solidFill>
            <a:srgbClr val="0D2E64"/>
          </a:solidFill>
          <a:latin typeface="+mn-lt"/>
          <a:cs typeface="+mn-cs"/>
        </a:defRPr>
      </a:lvl8pPr>
      <a:lvl9pPr marL="3621088" indent="-176213" algn="l" rtl="0" eaLnBrk="1" fontAlgn="base" hangingPunct="1">
        <a:spcBef>
          <a:spcPct val="50000"/>
        </a:spcBef>
        <a:spcAft>
          <a:spcPct val="0"/>
        </a:spcAft>
        <a:buClr>
          <a:srgbClr val="D9AB16"/>
        </a:buClr>
        <a:buChar char="»"/>
        <a:defRPr sz="1400">
          <a:solidFill>
            <a:srgbClr val="0D2E64"/>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hyperlink" Target="https://www.actuaries.org.uk/practice-areas/general-insurance/research-working-parties/managing-uncertainty-professionalism"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4528" y="1700808"/>
            <a:ext cx="8413203" cy="1295399"/>
          </a:xfrm>
        </p:spPr>
        <p:txBody>
          <a:bodyPr/>
          <a:lstStyle/>
          <a:p>
            <a:pPr algn="ctr"/>
            <a:r>
              <a:rPr lang="en-GB" dirty="0"/>
              <a:t>Making </a:t>
            </a:r>
            <a:r>
              <a:rPr lang="en-GB" dirty="0" smtClean="0"/>
              <a:t>financial sense </a:t>
            </a:r>
            <a:r>
              <a:rPr lang="en-GB" dirty="0"/>
              <a:t>of the </a:t>
            </a:r>
            <a:r>
              <a:rPr lang="en-GB" dirty="0" smtClean="0"/>
              <a:t>future</a:t>
            </a:r>
            <a:r>
              <a:rPr lang="en-GB" dirty="0"/>
              <a:t/>
            </a:r>
            <a:br>
              <a:rPr lang="en-GB" dirty="0"/>
            </a:br>
            <a:endParaRPr lang="en-US" dirty="0">
              <a:solidFill>
                <a:schemeClr val="accent1"/>
              </a:solidFill>
            </a:endParaRPr>
          </a:p>
        </p:txBody>
      </p:sp>
      <p:sp>
        <p:nvSpPr>
          <p:cNvPr id="3" name="Text Placeholder 2"/>
          <p:cNvSpPr>
            <a:spLocks noGrp="1"/>
          </p:cNvSpPr>
          <p:nvPr>
            <p:ph type="subTitle" idx="1"/>
          </p:nvPr>
        </p:nvSpPr>
        <p:spPr>
          <a:xfrm>
            <a:off x="1424608" y="3573016"/>
            <a:ext cx="7200800" cy="1007740"/>
          </a:xfrm>
        </p:spPr>
        <p:txBody>
          <a:bodyPr/>
          <a:lstStyle/>
          <a:p>
            <a:pPr algn="ctr"/>
            <a:r>
              <a:rPr lang="en-GB" sz="3600" dirty="0"/>
              <a:t>A fundamental research theme for the actuarial profession</a:t>
            </a:r>
          </a:p>
          <a:p>
            <a:pPr algn="ctr"/>
            <a:r>
              <a:rPr lang="en-GB" sz="2000" dirty="0"/>
              <a:t/>
            </a:r>
            <a:br>
              <a:rPr lang="en-GB" sz="2000" dirty="0"/>
            </a:br>
            <a:endParaRPr lang="en-GB"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Purpose of these slides</a:t>
            </a:r>
            <a:endParaRPr lang="en-GB" dirty="0"/>
          </a:p>
        </p:txBody>
      </p:sp>
      <p:sp>
        <p:nvSpPr>
          <p:cNvPr id="3" name="Content Placeholder 2"/>
          <p:cNvSpPr>
            <a:spLocks noGrp="1"/>
          </p:cNvSpPr>
          <p:nvPr>
            <p:ph idx="1"/>
          </p:nvPr>
        </p:nvSpPr>
        <p:spPr/>
        <p:txBody>
          <a:bodyPr>
            <a:normAutofit lnSpcReduction="10000"/>
          </a:bodyPr>
          <a:lstStyle/>
          <a:p>
            <a:r>
              <a:rPr lang="en-GB" sz="2000" dirty="0"/>
              <a:t>Purpose: </a:t>
            </a:r>
          </a:p>
          <a:p>
            <a:pPr lvl="1"/>
            <a:r>
              <a:rPr lang="en-GB" sz="1600" dirty="0" smtClean="0"/>
              <a:t>These slides are to help work </a:t>
            </a:r>
            <a:r>
              <a:rPr lang="en-GB" sz="1600" dirty="0"/>
              <a:t>towards </a:t>
            </a:r>
            <a:r>
              <a:rPr lang="en-GB" sz="1600" dirty="0" smtClean="0"/>
              <a:t>a clear </a:t>
            </a:r>
            <a:r>
              <a:rPr lang="en-GB" sz="1600" dirty="0"/>
              <a:t>plan, with consensus, for next </a:t>
            </a:r>
            <a:r>
              <a:rPr lang="en-GB" sz="1600" dirty="0" smtClean="0"/>
              <a:t>stage of the economics research </a:t>
            </a:r>
            <a:endParaRPr lang="en-GB" sz="1600" dirty="0"/>
          </a:p>
          <a:p>
            <a:pPr lvl="1"/>
            <a:r>
              <a:rPr lang="en-GB" sz="1600" dirty="0"/>
              <a:t>Following Iain </a:t>
            </a:r>
            <a:r>
              <a:rPr lang="en-GB" sz="1600" dirty="0" err="1"/>
              <a:t>Clacher’s</a:t>
            </a:r>
            <a:r>
              <a:rPr lang="en-GB" sz="1600" dirty="0"/>
              <a:t> report on actuaries and economic thought, to propose next stage of activity in </a:t>
            </a:r>
            <a:r>
              <a:rPr lang="en-GB" sz="1600" dirty="0" err="1"/>
              <a:t>IFoA</a:t>
            </a:r>
            <a:r>
              <a:rPr lang="en-GB" sz="1600" dirty="0"/>
              <a:t>-led research into economic and financial uncertainties that are key to the actuarial contribution to society.</a:t>
            </a:r>
          </a:p>
          <a:p>
            <a:pPr lvl="1"/>
            <a:r>
              <a:rPr lang="en-GB" sz="1600" dirty="0"/>
              <a:t>To set out context to the key areas of enquiry; their importance, their relevance, and their character, being open-ended rather than closed-ended, and where the outcomes are difficult to predict with confidence (if not difficult, there would be less purpose..)</a:t>
            </a:r>
          </a:p>
          <a:p>
            <a:pPr lvl="1"/>
            <a:r>
              <a:rPr lang="en-GB" sz="1600" dirty="0"/>
              <a:t>To set out how this stage can be seen as a step in a longer journey of idea generation, research, and influence, including influencing policymakers and researchers outside the actuarial profession</a:t>
            </a:r>
          </a:p>
          <a:p>
            <a:r>
              <a:rPr lang="en-GB" sz="2000" dirty="0"/>
              <a:t>Target audience: </a:t>
            </a:r>
          </a:p>
          <a:p>
            <a:pPr lvl="1"/>
            <a:r>
              <a:rPr lang="en-GB" sz="1600" dirty="0"/>
              <a:t>Internal to actuarial research circles to start with, especially the </a:t>
            </a:r>
            <a:r>
              <a:rPr lang="en-GB" sz="1600" dirty="0" err="1"/>
              <a:t>IFoA’s</a:t>
            </a:r>
            <a:r>
              <a:rPr lang="en-GB" sz="1600" dirty="0"/>
              <a:t> research community and leadership</a:t>
            </a:r>
          </a:p>
          <a:p>
            <a:pPr lvl="1"/>
            <a:r>
              <a:rPr lang="en-GB" sz="1600" dirty="0"/>
              <a:t>Collaborators in the next stage of activity</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86838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Contents</a:t>
            </a:r>
            <a:endParaRPr lang="en-GB" dirty="0"/>
          </a:p>
        </p:txBody>
      </p:sp>
      <p:sp>
        <p:nvSpPr>
          <p:cNvPr id="3" name="Content Placeholder 2"/>
          <p:cNvSpPr>
            <a:spLocks noGrp="1"/>
          </p:cNvSpPr>
          <p:nvPr>
            <p:ph idx="1"/>
          </p:nvPr>
        </p:nvSpPr>
        <p:spPr/>
        <p:txBody>
          <a:bodyPr>
            <a:normAutofit/>
          </a:bodyPr>
          <a:lstStyle/>
          <a:p>
            <a:r>
              <a:rPr lang="en-GB" sz="2000" dirty="0" smtClean="0"/>
              <a:t>Fundamental </a:t>
            </a:r>
            <a:r>
              <a:rPr lang="en-GB" sz="2000" dirty="0"/>
              <a:t>actuarial context = stewardship and trust</a:t>
            </a:r>
          </a:p>
          <a:p>
            <a:r>
              <a:rPr lang="en-GB" sz="2000" dirty="0" smtClean="0"/>
              <a:t>Importance </a:t>
            </a:r>
            <a:r>
              <a:rPr lang="en-GB" sz="2000" dirty="0"/>
              <a:t>of understanding future investment returns and inherent uncertainties</a:t>
            </a:r>
          </a:p>
          <a:p>
            <a:r>
              <a:rPr lang="en-GB" sz="2000" dirty="0"/>
              <a:t>A “facing up to uncertainty” challenge</a:t>
            </a:r>
          </a:p>
          <a:p>
            <a:r>
              <a:rPr lang="en-GB" sz="2000" dirty="0"/>
              <a:t>Research into very open questions can be frightening – and exciting</a:t>
            </a:r>
          </a:p>
          <a:p>
            <a:r>
              <a:rPr lang="en-GB" sz="2000" dirty="0"/>
              <a:t>Principles for proposed way forward</a:t>
            </a:r>
          </a:p>
          <a:p>
            <a:r>
              <a:rPr lang="en-GB" sz="2000" dirty="0"/>
              <a:t>Some investment concepts </a:t>
            </a:r>
            <a:endParaRPr lang="en-GB" sz="2000" dirty="0" smtClean="0"/>
          </a:p>
          <a:p>
            <a:r>
              <a:rPr lang="en-GB" sz="2000" dirty="0" smtClean="0"/>
              <a:t>Vision for this research programme : strong basis for adding to the national research agenda, facing up to tough questions hitherto ignored</a:t>
            </a:r>
          </a:p>
          <a:p>
            <a:r>
              <a:rPr lang="en-GB" sz="2000" dirty="0" smtClean="0"/>
              <a:t>Recommended </a:t>
            </a:r>
            <a:r>
              <a:rPr lang="en-GB" sz="2000" dirty="0"/>
              <a:t>immediate steps and message</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903750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Fundamental </a:t>
            </a:r>
            <a:r>
              <a:rPr lang="en-GB" dirty="0"/>
              <a:t>actuarial context = stewardship and trust</a:t>
            </a:r>
          </a:p>
        </p:txBody>
      </p:sp>
      <p:sp>
        <p:nvSpPr>
          <p:cNvPr id="3" name="Content Placeholder 2"/>
          <p:cNvSpPr>
            <a:spLocks noGrp="1"/>
          </p:cNvSpPr>
          <p:nvPr>
            <p:ph idx="1"/>
          </p:nvPr>
        </p:nvSpPr>
        <p:spPr/>
        <p:txBody>
          <a:bodyPr>
            <a:normAutofit fontScale="85000" lnSpcReduction="20000"/>
          </a:bodyPr>
          <a:lstStyle/>
          <a:p>
            <a:r>
              <a:rPr lang="en-GB" sz="2000" dirty="0"/>
              <a:t>Origin of actuarial profession in life insurance and friendly societies.  Groups such as workers in a particular trade or locality coming together for mutual help against adversities like sickness or death.  Earliest entities tended to be mutually owned, with no outside shareholders.</a:t>
            </a:r>
          </a:p>
          <a:p>
            <a:r>
              <a:rPr lang="en-GB" sz="2000" dirty="0"/>
              <a:t>Actuarial principles applied to life insurance and pensions had their origin in the mutual concept, with emphasis on: </a:t>
            </a:r>
          </a:p>
          <a:p>
            <a:pPr lvl="1"/>
            <a:r>
              <a:rPr lang="en-GB" sz="1600" dirty="0"/>
              <a:t>long term planning</a:t>
            </a:r>
          </a:p>
          <a:p>
            <a:pPr lvl="1"/>
            <a:r>
              <a:rPr lang="en-GB" sz="1600" dirty="0"/>
              <a:t>having assets of suitable type and term for the liabilities</a:t>
            </a:r>
          </a:p>
          <a:p>
            <a:pPr lvl="1"/>
            <a:r>
              <a:rPr lang="en-GB" sz="1600" dirty="0"/>
              <a:t>fairness between members/policyholders, with an element of discretion in </a:t>
            </a:r>
            <a:r>
              <a:rPr lang="en-GB" sz="1600" dirty="0" err="1"/>
              <a:t>payouts</a:t>
            </a:r>
            <a:endParaRPr lang="en-GB" sz="1600" dirty="0"/>
          </a:p>
          <a:p>
            <a:pPr lvl="1"/>
            <a:r>
              <a:rPr lang="en-GB" sz="1600" dirty="0"/>
              <a:t>financial soundness, resilience, prudence, stability over time </a:t>
            </a:r>
          </a:p>
          <a:p>
            <a:r>
              <a:rPr lang="en-GB" sz="2000" dirty="0"/>
              <a:t>Fundamental to achieving these was actuarial judgment in steering the entity over time, and also communication (this latter probably not emphasised enough).  Major expectation of trust in actuarial profession – Royal Charter.</a:t>
            </a:r>
          </a:p>
          <a:p>
            <a:r>
              <a:rPr lang="en-GB" sz="2000" dirty="0"/>
              <a:t>Importance of understanding future investment returns and other factors such as inflation and facing up to the inherent uncertainties involved (this latter probably not emphasised enough)</a:t>
            </a:r>
          </a:p>
          <a:p>
            <a:r>
              <a:rPr lang="en-GB" sz="2000" dirty="0"/>
              <a:t>Managing pressures such as calls for “jam today”, or different interest groups being over- or under-recognised in policymaking.  Worth separate discussion!</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20322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Understanding </a:t>
            </a:r>
            <a:r>
              <a:rPr lang="en-GB" dirty="0"/>
              <a:t>future investment returns and inherent uncertainties</a:t>
            </a:r>
          </a:p>
        </p:txBody>
      </p:sp>
      <p:sp>
        <p:nvSpPr>
          <p:cNvPr id="3" name="Content Placeholder 2"/>
          <p:cNvSpPr>
            <a:spLocks noGrp="1"/>
          </p:cNvSpPr>
          <p:nvPr>
            <p:ph idx="1"/>
          </p:nvPr>
        </p:nvSpPr>
        <p:spPr/>
        <p:txBody>
          <a:bodyPr>
            <a:normAutofit fontScale="92500" lnSpcReduction="10000"/>
          </a:bodyPr>
          <a:lstStyle/>
          <a:p>
            <a:r>
              <a:rPr lang="en-GB" sz="2000" dirty="0" smtClean="0"/>
              <a:t>“Making </a:t>
            </a:r>
            <a:r>
              <a:rPr lang="en-GB" sz="2000" dirty="0"/>
              <a:t>financial sense of the future” – </a:t>
            </a:r>
            <a:r>
              <a:rPr lang="en-GB" sz="2000" dirty="0" smtClean="0"/>
              <a:t>the </a:t>
            </a:r>
            <a:r>
              <a:rPr lang="en-GB" sz="2000" dirty="0"/>
              <a:t>old actuarial profession strap line.  </a:t>
            </a:r>
          </a:p>
          <a:p>
            <a:r>
              <a:rPr lang="en-GB" sz="2000" dirty="0"/>
              <a:t>Current reliance on </a:t>
            </a:r>
            <a:r>
              <a:rPr lang="en-GB" sz="2000" dirty="0" smtClean="0"/>
              <a:t>“Economic Scenario Generators</a:t>
            </a:r>
            <a:r>
              <a:rPr lang="en-GB" sz="2000" dirty="0"/>
              <a:t>”, or ESGs.</a:t>
            </a:r>
          </a:p>
          <a:p>
            <a:r>
              <a:rPr lang="en-GB" sz="2000" dirty="0"/>
              <a:t>ESGs are discussed in Iain </a:t>
            </a:r>
            <a:r>
              <a:rPr lang="en-GB" sz="2000" dirty="0" err="1"/>
              <a:t>Clacher’s</a:t>
            </a:r>
            <a:r>
              <a:rPr lang="en-GB" sz="2000" dirty="0"/>
              <a:t> paper.  Very little science, based on a broad assumption that the past is a good guide to the future.</a:t>
            </a:r>
          </a:p>
          <a:p>
            <a:r>
              <a:rPr lang="en-GB" sz="2000" dirty="0"/>
              <a:t>But is it a good guide?  Time to lift the lid.</a:t>
            </a:r>
          </a:p>
          <a:p>
            <a:r>
              <a:rPr lang="en-GB" sz="2000" dirty="0"/>
              <a:t>Do we understand what has driven past investment returns?</a:t>
            </a:r>
          </a:p>
          <a:p>
            <a:r>
              <a:rPr lang="en-GB" sz="2000" dirty="0"/>
              <a:t>What past developments in the world, in terms of human activity, cannot be repeated? </a:t>
            </a:r>
            <a:endParaRPr lang="en-GB" sz="2000" dirty="0" smtClean="0"/>
          </a:p>
          <a:p>
            <a:r>
              <a:rPr lang="en-GB" sz="2000" dirty="0" smtClean="0"/>
              <a:t>What </a:t>
            </a:r>
            <a:r>
              <a:rPr lang="en-GB" sz="2000" dirty="0"/>
              <a:t>might the world ahead look like, in terms of human activity and even human numbers?</a:t>
            </a:r>
          </a:p>
          <a:p>
            <a:r>
              <a:rPr lang="en-GB" sz="2000" dirty="0" smtClean="0"/>
              <a:t>Are there physical limits to economic growth, for example from climate change or depletion of natural resources?</a:t>
            </a:r>
            <a:endParaRPr lang="en-GB" sz="2000" dirty="0"/>
          </a:p>
          <a:p>
            <a:r>
              <a:rPr lang="en-GB" sz="2000" dirty="0" smtClean="0"/>
              <a:t>A </a:t>
            </a:r>
            <a:r>
              <a:rPr lang="en-GB" sz="2000" dirty="0"/>
              <a:t>“facing up to uncertainty” challenge</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317148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Managing uncertainty with professionalism: thoughts from MUWP working party</a:t>
            </a:r>
          </a:p>
        </p:txBody>
      </p:sp>
      <p:sp>
        <p:nvSpPr>
          <p:cNvPr id="3" name="Content Placeholder 2"/>
          <p:cNvSpPr>
            <a:spLocks noGrp="1"/>
          </p:cNvSpPr>
          <p:nvPr>
            <p:ph idx="1"/>
          </p:nvPr>
        </p:nvSpPr>
        <p:spPr/>
        <p:txBody>
          <a:bodyPr>
            <a:normAutofit fontScale="92500" lnSpcReduction="10000"/>
          </a:bodyPr>
          <a:lstStyle/>
          <a:p>
            <a:r>
              <a:rPr lang="en-GB" sz="2000" dirty="0"/>
              <a:t>Paper title was </a:t>
            </a:r>
            <a:r>
              <a:rPr lang="en-GB" sz="2000" i="1" dirty="0"/>
              <a:t>managing uncertainty: principles for improved decision making</a:t>
            </a:r>
            <a:endParaRPr lang="en-GB" sz="2000" dirty="0"/>
          </a:p>
          <a:p>
            <a:r>
              <a:rPr lang="en-GB" sz="2000" dirty="0"/>
              <a:t>MUWP 2019 sessional paper available from IFoA web </a:t>
            </a:r>
            <a:r>
              <a:rPr lang="en-GB" sz="2000" dirty="0" smtClean="0"/>
              <a:t>site here: </a:t>
            </a:r>
            <a:r>
              <a:rPr lang="en-GB" sz="2000" dirty="0">
                <a:hlinkClick r:id="rId2"/>
              </a:rPr>
              <a:t>https://www.actuaries.org.uk/practice-areas/general-insurance/research-working-parties/managing-uncertainty-professionalism</a:t>
            </a:r>
            <a:endParaRPr lang="en-GB" sz="2000" dirty="0" smtClean="0"/>
          </a:p>
          <a:p>
            <a:r>
              <a:rPr lang="en-GB" sz="2000" dirty="0" smtClean="0"/>
              <a:t>Principles</a:t>
            </a:r>
            <a:r>
              <a:rPr lang="en-GB" sz="2000" dirty="0"/>
              <a:t>:</a:t>
            </a:r>
          </a:p>
          <a:p>
            <a:pPr marL="857250" lvl="1" indent="-457200">
              <a:buFont typeface="+mj-lt"/>
              <a:buAutoNum type="arabicPeriod"/>
            </a:pPr>
            <a:r>
              <a:rPr lang="en-GB" sz="1600" dirty="0"/>
              <a:t>Face up to uncertainty</a:t>
            </a:r>
          </a:p>
          <a:p>
            <a:pPr marL="857250" lvl="1" indent="-457200">
              <a:buFont typeface="+mj-lt"/>
              <a:buAutoNum type="arabicPeriod"/>
            </a:pPr>
            <a:r>
              <a:rPr lang="en-GB" sz="1600" dirty="0"/>
              <a:t>Deconstruct the problem</a:t>
            </a:r>
          </a:p>
          <a:p>
            <a:pPr marL="857250" lvl="1" indent="-457200">
              <a:buFont typeface="+mj-lt"/>
              <a:buAutoNum type="arabicPeriod"/>
            </a:pPr>
            <a:r>
              <a:rPr lang="en-GB" sz="1600" dirty="0"/>
              <a:t>Don’t be fooled (un/intentional biases)</a:t>
            </a:r>
          </a:p>
          <a:p>
            <a:pPr marL="857250" lvl="1" indent="-457200">
              <a:buFont typeface="+mj-lt"/>
              <a:buAutoNum type="arabicPeriod"/>
            </a:pPr>
            <a:r>
              <a:rPr lang="en-GB" sz="1600" dirty="0"/>
              <a:t>Models can be helpful, but also dangerous</a:t>
            </a:r>
          </a:p>
          <a:p>
            <a:pPr marL="857250" lvl="1" indent="-457200">
              <a:buFont typeface="+mj-lt"/>
              <a:buAutoNum type="arabicPeriod"/>
            </a:pPr>
            <a:r>
              <a:rPr lang="en-GB" sz="1600" dirty="0"/>
              <a:t>Think about adaptability and resilience</a:t>
            </a:r>
          </a:p>
          <a:p>
            <a:pPr marL="857250" lvl="1" indent="-457200">
              <a:buFont typeface="+mj-lt"/>
              <a:buAutoNum type="arabicPeriod"/>
            </a:pPr>
            <a:r>
              <a:rPr lang="en-GB" sz="1600" dirty="0"/>
              <a:t>Bring people with you</a:t>
            </a:r>
          </a:p>
          <a:p>
            <a:r>
              <a:rPr lang="en-GB" sz="2100" dirty="0"/>
              <a:t>This approach is eminently suitable for our project on future investment returns.  Principles 1 and 6 are the most important, but principles 2 to 5 give a roadmap, giving you the confidence to face up to the uncertainty in the first place.</a:t>
            </a:r>
          </a:p>
          <a:p>
            <a:endParaRPr lang="en-GB" sz="2000" dirty="0"/>
          </a:p>
          <a:p>
            <a:endParaRPr lang="en-GB" sz="2000" dirty="0"/>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756080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Research </a:t>
            </a:r>
            <a:r>
              <a:rPr lang="en-GB" dirty="0"/>
              <a:t>into very open questions can be frightening – and exciting</a:t>
            </a:r>
          </a:p>
        </p:txBody>
      </p:sp>
      <p:sp>
        <p:nvSpPr>
          <p:cNvPr id="3" name="Content Placeholder 2"/>
          <p:cNvSpPr>
            <a:spLocks noGrp="1"/>
          </p:cNvSpPr>
          <p:nvPr>
            <p:ph idx="1"/>
          </p:nvPr>
        </p:nvSpPr>
        <p:spPr/>
        <p:txBody>
          <a:bodyPr>
            <a:normAutofit lnSpcReduction="10000"/>
          </a:bodyPr>
          <a:lstStyle/>
          <a:p>
            <a:r>
              <a:rPr lang="en-GB" sz="2000" dirty="0"/>
              <a:t>Remember the full name of our Board:  “Research </a:t>
            </a:r>
            <a:r>
              <a:rPr lang="en-GB" sz="2000" b="1" i="1" dirty="0"/>
              <a:t>and thought leadership</a:t>
            </a:r>
            <a:r>
              <a:rPr lang="en-GB" sz="2000" dirty="0"/>
              <a:t>”</a:t>
            </a:r>
          </a:p>
          <a:p>
            <a:r>
              <a:rPr lang="en-GB" sz="2000" dirty="0"/>
              <a:t>If we, as a profession, cannot provide thought leadership on future investment returns, who else can?</a:t>
            </a:r>
          </a:p>
          <a:p>
            <a:r>
              <a:rPr lang="en-GB" sz="2000" dirty="0"/>
              <a:t>There are parallels with business strategy problems and “wicked” problems.  A definition of a wicked problem is “a problem whose social complexity means that it has no determinable stopping point”.</a:t>
            </a:r>
          </a:p>
          <a:p>
            <a:r>
              <a:rPr lang="en-GB" sz="2000" dirty="0"/>
              <a:t>With MUWP, much time was spent discussing and eliciting the precise questions.  Involved very diverse, and very experienced, practitioner team.</a:t>
            </a:r>
          </a:p>
          <a:p>
            <a:r>
              <a:rPr lang="en-GB" sz="2000" dirty="0"/>
              <a:t>MUWP principles give a practical way forward.</a:t>
            </a:r>
          </a:p>
          <a:p>
            <a:r>
              <a:rPr lang="en-GB" sz="2000" dirty="0"/>
              <a:t>Remember vision for this research programme : strong basis for adding to the national research agenda, facing up to tough questions hitherto ignored.  We provide leadership and initial direction, but don’t work alone.</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883400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Principles </a:t>
            </a:r>
            <a:r>
              <a:rPr lang="en-GB" dirty="0"/>
              <a:t>for proposed way forward</a:t>
            </a:r>
          </a:p>
        </p:txBody>
      </p:sp>
      <p:sp>
        <p:nvSpPr>
          <p:cNvPr id="3" name="Content Placeholder 2"/>
          <p:cNvSpPr>
            <a:spLocks noGrp="1"/>
          </p:cNvSpPr>
          <p:nvPr>
            <p:ph idx="1"/>
          </p:nvPr>
        </p:nvSpPr>
        <p:spPr/>
        <p:txBody>
          <a:bodyPr>
            <a:normAutofit fontScale="92500" lnSpcReduction="20000"/>
          </a:bodyPr>
          <a:lstStyle/>
          <a:p>
            <a:r>
              <a:rPr lang="en-GB" sz="2000" dirty="0"/>
              <a:t>Going back to the MUWP principles, we are on the way towards “facing up” to the question as a profession,  but society as a whole is definitely not.  But we provide leadership by conducting our research publicly, which is how ARC and RTLB have been set up to operate.</a:t>
            </a:r>
          </a:p>
          <a:p>
            <a:r>
              <a:rPr lang="en-GB" sz="2000" dirty="0"/>
              <a:t>The next big stage is “deconstruct the problem”.</a:t>
            </a:r>
          </a:p>
          <a:p>
            <a:pPr lvl="1"/>
            <a:r>
              <a:rPr lang="en-GB" sz="1600" dirty="0"/>
              <a:t>If it were easy to get a deep understanding of how investment returns arise in principle, and how they have arisen in the past, we would not still be faced with the problem</a:t>
            </a:r>
          </a:p>
          <a:p>
            <a:pPr lvl="1"/>
            <a:r>
              <a:rPr lang="en-GB" sz="1600" dirty="0"/>
              <a:t>As a profession we have a unique role in terms of sustainable management of long term financial entities and liabilities</a:t>
            </a:r>
          </a:p>
          <a:p>
            <a:pPr lvl="1"/>
            <a:r>
              <a:rPr lang="en-GB" sz="1600" dirty="0"/>
              <a:t>But actuarial training, and economics generally, has given limited emphasis to what lies beneath the bonnet of the investment return process.  Instead, emphasis has been on trading of financial assets and a pseudo-science of price formation.</a:t>
            </a:r>
          </a:p>
          <a:p>
            <a:pPr lvl="1"/>
            <a:r>
              <a:rPr lang="en-GB" sz="1600" dirty="0"/>
              <a:t>We need to reach out to whoever has already been thinking about this problem, or about matters relevant to the problem.  These people will be in all walks of life. </a:t>
            </a:r>
          </a:p>
          <a:p>
            <a:pPr lvl="1"/>
            <a:r>
              <a:rPr lang="en-GB" sz="1600" dirty="0"/>
              <a:t>Just as Iain Clacher found in Stage1, there is a place for snowball sampling, which uses referrals and networks to access hard to reach populations. </a:t>
            </a:r>
          </a:p>
          <a:p>
            <a:pPr lvl="1"/>
            <a:r>
              <a:rPr lang="en-GB" sz="1600" dirty="0"/>
              <a:t>Our deferred initial proposal for a “literature review plus” was intended to work this way</a:t>
            </a:r>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93690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Examples of some </a:t>
            </a:r>
            <a:r>
              <a:rPr lang="en-GB" dirty="0"/>
              <a:t>investment </a:t>
            </a:r>
            <a:r>
              <a:rPr lang="en-GB" dirty="0" smtClean="0"/>
              <a:t>concepts</a:t>
            </a:r>
            <a:endParaRPr lang="en-GB" dirty="0"/>
          </a:p>
        </p:txBody>
      </p:sp>
      <p:sp>
        <p:nvSpPr>
          <p:cNvPr id="3" name="Content Placeholder 2"/>
          <p:cNvSpPr>
            <a:spLocks noGrp="1"/>
          </p:cNvSpPr>
          <p:nvPr>
            <p:ph idx="1"/>
          </p:nvPr>
        </p:nvSpPr>
        <p:spPr/>
        <p:txBody>
          <a:bodyPr>
            <a:normAutofit/>
          </a:bodyPr>
          <a:lstStyle/>
          <a:p>
            <a:r>
              <a:rPr lang="en-GB" sz="2000" dirty="0"/>
              <a:t>Putting more flesh on the bones, let’s think about the investment process, as seen by a portfolio investor(s) asking “where do my(our) investment returns come from?”</a:t>
            </a:r>
            <a:endParaRPr lang="en-GB" sz="1600" dirty="0"/>
          </a:p>
          <a:p>
            <a:pPr lvl="1"/>
            <a:r>
              <a:rPr lang="en-GB" sz="1600" dirty="0"/>
              <a:t>Buy low, sell high?  No good, this is taking from other investors, a zero-sum game.</a:t>
            </a:r>
          </a:p>
          <a:p>
            <a:pPr lvl="1"/>
            <a:r>
              <a:rPr lang="en-GB" sz="1600" dirty="0"/>
              <a:t>Lending to others at interest: no good, similarly a zero-sum game, as one person’s wealth is another’s poverty</a:t>
            </a:r>
          </a:p>
          <a:p>
            <a:pPr lvl="1"/>
            <a:r>
              <a:rPr lang="en-GB" sz="1600" dirty="0"/>
              <a:t>Lending to governments: similarly dubious, as relies normally on future generations honouring promises they have not made</a:t>
            </a:r>
          </a:p>
          <a:p>
            <a:pPr lvl="1"/>
            <a:r>
              <a:rPr lang="en-GB" sz="1600" dirty="0"/>
              <a:t>Growth in expensiveness of assets, e.g. today’s low interest environment?  Popular mistake; high asset prices today means low future returns.</a:t>
            </a:r>
          </a:p>
          <a:p>
            <a:pPr lvl="1"/>
            <a:r>
              <a:rPr lang="en-GB" sz="1600" dirty="0"/>
              <a:t>Ultimately, investment returns come from </a:t>
            </a:r>
            <a:r>
              <a:rPr lang="en-GB" sz="1600" u="sng" dirty="0"/>
              <a:t>acquiring the right to future streams of profit</a:t>
            </a:r>
          </a:p>
          <a:p>
            <a:endParaRPr lang="en-GB" sz="2000" dirty="0"/>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504155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Vision for this research </a:t>
            </a:r>
            <a:r>
              <a:rPr lang="en-GB" sz="3600" dirty="0" smtClean="0"/>
              <a:t>programme</a:t>
            </a:r>
            <a:endParaRPr lang="en-GB" sz="3600" dirty="0"/>
          </a:p>
        </p:txBody>
      </p:sp>
      <p:sp>
        <p:nvSpPr>
          <p:cNvPr id="3" name="Content Placeholder 2"/>
          <p:cNvSpPr>
            <a:spLocks noGrp="1"/>
          </p:cNvSpPr>
          <p:nvPr>
            <p:ph idx="1"/>
          </p:nvPr>
        </p:nvSpPr>
        <p:spPr/>
        <p:txBody>
          <a:bodyPr>
            <a:normAutofit lnSpcReduction="10000"/>
          </a:bodyPr>
          <a:lstStyle/>
          <a:p>
            <a:r>
              <a:rPr lang="en-GB" sz="2000" dirty="0"/>
              <a:t>Ultimately impacts national policymaking, with an emphasis on sustainability, realism and facing up to the uncertain future</a:t>
            </a:r>
          </a:p>
          <a:p>
            <a:r>
              <a:rPr lang="en-GB" sz="2000" dirty="0"/>
              <a:t>What we start as an actuarial-led programme becomes mainstream within the wider economics and business community</a:t>
            </a:r>
          </a:p>
          <a:p>
            <a:r>
              <a:rPr lang="en-GB" sz="2000" dirty="0"/>
              <a:t>We start the process by asking questions which have been in the “too difficult” category, but keeping it actuarial-led but multi-disciplined</a:t>
            </a:r>
          </a:p>
          <a:p>
            <a:r>
              <a:rPr lang="en-GB" sz="2000" dirty="0"/>
              <a:t>Our initial research searches for what relevant thinking is already out there, and looks as widely as possible.  Still the original </a:t>
            </a:r>
            <a:r>
              <a:rPr lang="en-GB" sz="2000" u="sng" dirty="0"/>
              <a:t>research questions</a:t>
            </a:r>
          </a:p>
          <a:p>
            <a:pPr lvl="1"/>
            <a:r>
              <a:rPr lang="en-GB" sz="1600" dirty="0"/>
              <a:t>Deeply understanding the drivers for past investment returns</a:t>
            </a:r>
          </a:p>
          <a:p>
            <a:pPr lvl="1"/>
            <a:r>
              <a:rPr lang="en-GB" sz="1600" dirty="0"/>
              <a:t>Looking ahead to how the world may develop, with specific reference to known unknowns such as climate change / climate change response and consequences</a:t>
            </a:r>
          </a:p>
          <a:p>
            <a:pPr lvl="1"/>
            <a:r>
              <a:rPr lang="en-GB" sz="1600" dirty="0"/>
              <a:t>Putting this together to gain a deeper understanding of the uncertainties ahead, which will help policymakers to build resilience and sustainability into decisions made today that will affect future generations.</a:t>
            </a:r>
          </a:p>
          <a:p>
            <a:endParaRPr lang="en-GB" sz="2000" dirty="0"/>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704917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Recommended message, and immediate steps</a:t>
            </a:r>
            <a:endParaRPr lang="en-GB" dirty="0"/>
          </a:p>
        </p:txBody>
      </p:sp>
      <p:sp>
        <p:nvSpPr>
          <p:cNvPr id="3" name="Content Placeholder 2"/>
          <p:cNvSpPr>
            <a:spLocks noGrp="1"/>
          </p:cNvSpPr>
          <p:nvPr>
            <p:ph idx="1"/>
          </p:nvPr>
        </p:nvSpPr>
        <p:spPr/>
        <p:txBody>
          <a:bodyPr>
            <a:normAutofit fontScale="92500" lnSpcReduction="10000"/>
          </a:bodyPr>
          <a:lstStyle/>
          <a:p>
            <a:r>
              <a:rPr lang="en-GB" sz="2000" dirty="0"/>
              <a:t>We have an ambitious vision, but keep humility in the message – no point shouting what we will do, much better get on with it but share progress as we go.</a:t>
            </a:r>
          </a:p>
          <a:p>
            <a:r>
              <a:rPr lang="en-GB" sz="2000" dirty="0"/>
              <a:t>Existing team uses networking to reach out to likely collaborators and find out what thinking is already there that is helpful towards our </a:t>
            </a:r>
            <a:r>
              <a:rPr lang="en-GB" sz="2000" u="sng" dirty="0"/>
              <a:t>research questions</a:t>
            </a:r>
            <a:endParaRPr lang="en-GB" sz="2000" dirty="0"/>
          </a:p>
          <a:p>
            <a:r>
              <a:rPr lang="en-GB" sz="2000" dirty="0"/>
              <a:t>Together with these collaborators, through meetings and other media:-</a:t>
            </a:r>
          </a:p>
          <a:p>
            <a:pPr lvl="1"/>
            <a:r>
              <a:rPr lang="en-GB" sz="1600" dirty="0"/>
              <a:t>Discuss the style(s) of tasks and processes needed to take the research forward</a:t>
            </a:r>
          </a:p>
          <a:p>
            <a:pPr lvl="1"/>
            <a:r>
              <a:rPr lang="en-GB" sz="1600" dirty="0"/>
              <a:t>Recognise that different approaches may be needed for eliciting concepts and identifying questions, than for more conventional “actuarial research”</a:t>
            </a:r>
          </a:p>
          <a:p>
            <a:pPr lvl="1"/>
            <a:r>
              <a:rPr lang="en-GB" sz="1600" dirty="0"/>
              <a:t>Understand the extent to which our research questions are helped by the current “rethinking economics” project.  Include that project’s leaders in our networking</a:t>
            </a:r>
          </a:p>
          <a:p>
            <a:r>
              <a:rPr lang="en-GB" sz="2000" dirty="0"/>
              <a:t>Using the processes above, work towards an interim statement of position and project plan by the end of 2019.</a:t>
            </a:r>
          </a:p>
          <a:p>
            <a:pPr lvl="1"/>
            <a:r>
              <a:rPr lang="en-GB" sz="1600" dirty="0"/>
              <a:t>Retain existing steering group, but build a loose network around it, with a view to encouraging collaborators to feel part of </a:t>
            </a:r>
            <a:r>
              <a:rPr lang="en-GB" sz="1600"/>
              <a:t>the process.</a:t>
            </a:r>
            <a:endParaRPr lang="en-GB" sz="1600" dirty="0"/>
          </a:p>
        </p:txBody>
      </p:sp>
      <p:sp>
        <p:nvSpPr>
          <p:cNvPr id="4" name="Footer Placeholder 3"/>
          <p:cNvSpPr>
            <a:spLocks noGrp="1"/>
          </p:cNvSpPr>
          <p:nvPr>
            <p:ph type="ftr" sz="quarter" idx="11"/>
          </p:nvPr>
        </p:nvSpPr>
        <p:spPr/>
        <p:txBody>
          <a:bodyPr/>
          <a:lstStyle/>
          <a:p>
            <a:r>
              <a:rPr lang="en-GB" dirty="0" smtClean="0"/>
              <a:t>making financial sense of the future: July 2019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068978941"/>
      </p:ext>
    </p:extLst>
  </p:cSld>
  <p:clrMapOvr>
    <a:masterClrMapping/>
  </p:clrMapOvr>
</p:sld>
</file>

<file path=ppt/theme/theme1.xml><?xml version="1.0" encoding="utf-8"?>
<a:theme xmlns:a="http://schemas.openxmlformats.org/drawingml/2006/main" name="IFOA PowerPoint template 14 gold">
  <a:themeElements>
    <a:clrScheme name="Custom 3">
      <a:dk1>
        <a:srgbClr val="3F4548"/>
      </a:dk1>
      <a:lt1>
        <a:sysClr val="window" lastClr="FFFFFF"/>
      </a:lt1>
      <a:dk2>
        <a:srgbClr val="000000"/>
      </a:dk2>
      <a:lt2>
        <a:srgbClr val="FFFFFF"/>
      </a:lt2>
      <a:accent1>
        <a:srgbClr val="D9AB16"/>
      </a:accent1>
      <a:accent2>
        <a:srgbClr val="113458"/>
      </a:accent2>
      <a:accent3>
        <a:srgbClr val="7CB3E1"/>
      </a:accent3>
      <a:accent4>
        <a:srgbClr val="4096B8"/>
      </a:accent4>
      <a:accent5>
        <a:srgbClr val="11B3A2"/>
      </a:accent5>
      <a:accent6>
        <a:srgbClr val="008452"/>
      </a:accent6>
      <a:hlink>
        <a:srgbClr val="D9AB16"/>
      </a:hlink>
      <a:folHlink>
        <a:srgbClr val="D9AB16"/>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IFOA PowerPoint template 14 gold</Template>
  <TotalTime>157</TotalTime>
  <Words>1683</Words>
  <Application>Microsoft Office PowerPoint</Application>
  <PresentationFormat>A4 Paper (210x297 mm)</PresentationFormat>
  <Paragraphs>113</Paragraphs>
  <Slides>11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Wingdings</vt:lpstr>
      <vt:lpstr>IFOA PowerPoint template 14 gold</vt:lpstr>
      <vt:lpstr>Making financial sense of the future </vt:lpstr>
      <vt:lpstr>Purpose of these slides</vt:lpstr>
      <vt:lpstr>Contents</vt:lpstr>
      <vt:lpstr>Fundamental actuarial context = stewardship and trust</vt:lpstr>
      <vt:lpstr>Understanding future investment returns and inherent uncertainties</vt:lpstr>
      <vt:lpstr>Managing uncertainty with professionalism: thoughts from MUWP working party</vt:lpstr>
      <vt:lpstr>Research into very open questions can be frightening – and exciting</vt:lpstr>
      <vt:lpstr>Principles for proposed way forward</vt:lpstr>
      <vt:lpstr>Examples of some investment concepts</vt:lpstr>
      <vt:lpstr>Vision for this research programme</vt:lpstr>
      <vt:lpstr>Recommended message, and immediate steps</vt:lpstr>
    </vt:vector>
  </TitlesOfParts>
  <Company>The Actuarial Profession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wavexadmin</dc:creator>
  <cp:lastModifiedBy>Oliver Bettis</cp:lastModifiedBy>
  <cp:revision>132</cp:revision>
  <dcterms:created xsi:type="dcterms:W3CDTF">2013-05-30T14:29:46Z</dcterms:created>
  <dcterms:modified xsi:type="dcterms:W3CDTF">2019-12-03T09:49:55Z</dcterms:modified>
</cp:coreProperties>
</file>